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handoutMasterIdLst>
    <p:handoutMasterId r:id="rId26"/>
  </p:handoutMasterIdLst>
  <p:sldIdLst>
    <p:sldId id="256" r:id="rId5"/>
    <p:sldId id="3849" r:id="rId6"/>
    <p:sldId id="261" r:id="rId7"/>
    <p:sldId id="3862" r:id="rId8"/>
    <p:sldId id="3852" r:id="rId9"/>
    <p:sldId id="3853" r:id="rId10"/>
    <p:sldId id="3861" r:id="rId11"/>
    <p:sldId id="3854" r:id="rId12"/>
    <p:sldId id="3855" r:id="rId13"/>
    <p:sldId id="3851" r:id="rId14"/>
    <p:sldId id="3857" r:id="rId15"/>
    <p:sldId id="3858" r:id="rId16"/>
    <p:sldId id="3859" r:id="rId17"/>
    <p:sldId id="3850" r:id="rId18"/>
    <p:sldId id="3863" r:id="rId19"/>
    <p:sldId id="3865" r:id="rId20"/>
    <p:sldId id="3867" r:id="rId21"/>
    <p:sldId id="3868" r:id="rId22"/>
    <p:sldId id="3860" r:id="rId23"/>
    <p:sldId id="384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7C509E-96E2-4302-866D-2E0F4854530C}" v="190" dt="2025-11-11T19:36:51.487"/>
    <p1510:client id="{B340A2E0-B9E3-4253-A782-1828F5A68D61}" v="6497" dt="2025-11-12T18:32:06.943"/>
  </p1510:revLst>
</p1510:revInfo>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980" y="50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11/12/2025</a:t>
            </a:fld>
            <a:endParaRPr lang="en-US"/>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F8EC8D-EF88-0275-F75C-A789924433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57874-EF65-4B61-B062-40C932C81294}" type="slidenum">
              <a:rPr lang="en-US" smtClean="0"/>
              <a:t>‹#›</a:t>
            </a:fld>
            <a:endParaRPr lang="en-US"/>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20CE03-6C3A-EB4D-A9B1-7EFD38B58412}" type="datetimeFigureOut">
              <a:rPr lang="en-US" smtClean="0"/>
              <a:t>11/12/2025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57D50D-BAA9-464B-B391-243138E078D8}" type="slidenum">
              <a:rPr lang="en-US" smtClean="0"/>
              <a:t>‹#›</a:t>
            </a:fld>
            <a:endParaRPr lang="en-US"/>
          </a:p>
        </p:txBody>
      </p:sp>
    </p:spTree>
    <p:extLst>
      <p:ext uri="{BB962C8B-B14F-4D97-AF65-F5344CB8AC3E}">
        <p14:creationId xmlns:p14="http://schemas.microsoft.com/office/powerpoint/2010/main" val="49092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1</a:t>
            </a:fld>
            <a:endParaRPr lang="en-US"/>
          </a:p>
        </p:txBody>
      </p:sp>
    </p:spTree>
    <p:extLst>
      <p:ext uri="{BB962C8B-B14F-4D97-AF65-F5344CB8AC3E}">
        <p14:creationId xmlns:p14="http://schemas.microsoft.com/office/powerpoint/2010/main" val="23882297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17</a:t>
            </a:fld>
            <a:endParaRPr lang="en-US"/>
          </a:p>
        </p:txBody>
      </p:sp>
    </p:spTree>
    <p:extLst>
      <p:ext uri="{BB962C8B-B14F-4D97-AF65-F5344CB8AC3E}">
        <p14:creationId xmlns:p14="http://schemas.microsoft.com/office/powerpoint/2010/main" val="3568726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18</a:t>
            </a:fld>
            <a:endParaRPr lang="en-US"/>
          </a:p>
        </p:txBody>
      </p:sp>
    </p:spTree>
    <p:extLst>
      <p:ext uri="{BB962C8B-B14F-4D97-AF65-F5344CB8AC3E}">
        <p14:creationId xmlns:p14="http://schemas.microsoft.com/office/powerpoint/2010/main" val="32480810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20</a:t>
            </a:fld>
            <a:endParaRPr lang="en-US"/>
          </a:p>
        </p:txBody>
      </p:sp>
    </p:spTree>
    <p:extLst>
      <p:ext uri="{BB962C8B-B14F-4D97-AF65-F5344CB8AC3E}">
        <p14:creationId xmlns:p14="http://schemas.microsoft.com/office/powerpoint/2010/main" val="4151229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2</a:t>
            </a:fld>
            <a:endParaRPr lang="en-US"/>
          </a:p>
        </p:txBody>
      </p:sp>
    </p:spTree>
    <p:extLst>
      <p:ext uri="{BB962C8B-B14F-4D97-AF65-F5344CB8AC3E}">
        <p14:creationId xmlns:p14="http://schemas.microsoft.com/office/powerpoint/2010/main" val="1951919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3</a:t>
            </a:fld>
            <a:endParaRPr lang="en-US"/>
          </a:p>
        </p:txBody>
      </p:sp>
    </p:spTree>
    <p:extLst>
      <p:ext uri="{BB962C8B-B14F-4D97-AF65-F5344CB8AC3E}">
        <p14:creationId xmlns:p14="http://schemas.microsoft.com/office/powerpoint/2010/main" val="202840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4</a:t>
            </a:fld>
            <a:endParaRPr lang="en-US"/>
          </a:p>
        </p:txBody>
      </p:sp>
    </p:spTree>
    <p:extLst>
      <p:ext uri="{BB962C8B-B14F-4D97-AF65-F5344CB8AC3E}">
        <p14:creationId xmlns:p14="http://schemas.microsoft.com/office/powerpoint/2010/main" val="831711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10</a:t>
            </a:fld>
            <a:endParaRPr lang="en-US"/>
          </a:p>
        </p:txBody>
      </p:sp>
    </p:spTree>
    <p:extLst>
      <p:ext uri="{BB962C8B-B14F-4D97-AF65-F5344CB8AC3E}">
        <p14:creationId xmlns:p14="http://schemas.microsoft.com/office/powerpoint/2010/main" val="922949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11</a:t>
            </a:fld>
            <a:endParaRPr lang="en-US"/>
          </a:p>
        </p:txBody>
      </p:sp>
    </p:spTree>
    <p:extLst>
      <p:ext uri="{BB962C8B-B14F-4D97-AF65-F5344CB8AC3E}">
        <p14:creationId xmlns:p14="http://schemas.microsoft.com/office/powerpoint/2010/main" val="4267106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14</a:t>
            </a:fld>
            <a:endParaRPr lang="en-US"/>
          </a:p>
        </p:txBody>
      </p:sp>
    </p:spTree>
    <p:extLst>
      <p:ext uri="{BB962C8B-B14F-4D97-AF65-F5344CB8AC3E}">
        <p14:creationId xmlns:p14="http://schemas.microsoft.com/office/powerpoint/2010/main" val="3522538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15</a:t>
            </a:fld>
            <a:endParaRPr lang="en-US"/>
          </a:p>
        </p:txBody>
      </p:sp>
    </p:spTree>
    <p:extLst>
      <p:ext uri="{BB962C8B-B14F-4D97-AF65-F5344CB8AC3E}">
        <p14:creationId xmlns:p14="http://schemas.microsoft.com/office/powerpoint/2010/main" val="2315318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D50D-BAA9-464B-B391-243138E078D8}" type="slidenum">
              <a:rPr lang="en-US" smtClean="0"/>
              <a:t>16</a:t>
            </a:fld>
            <a:endParaRPr lang="en-US"/>
          </a:p>
        </p:txBody>
      </p:sp>
    </p:spTree>
    <p:extLst>
      <p:ext uri="{BB962C8B-B14F-4D97-AF65-F5344CB8AC3E}">
        <p14:creationId xmlns:p14="http://schemas.microsoft.com/office/powerpoint/2010/main" val="789141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9429764-E305-A48D-5244-9BCD20902244}"/>
              </a:ext>
              <a:ext uri="{C183D7F6-B498-43B3-948B-1728B52AA6E4}">
                <adec:decorative xmlns:adec="http://schemas.microsoft.com/office/drawing/2017/decorative" val="1"/>
              </a:ext>
            </a:extLst>
          </p:cNvPr>
          <p:cNvGrpSpPr/>
          <p:nvPr userDrawn="1"/>
        </p:nvGrpSpPr>
        <p:grpSpPr>
          <a:xfrm>
            <a:off x="0" y="0"/>
            <a:ext cx="12192000" cy="8286859"/>
            <a:chOff x="0" y="1"/>
            <a:chExt cx="12192000" cy="8286859"/>
          </a:xfrm>
        </p:grpSpPr>
        <p:sp>
          <p:nvSpPr>
            <p:cNvPr id="7" name="Freeform 13">
              <a:extLst>
                <a:ext uri="{FF2B5EF4-FFF2-40B4-BE49-F238E27FC236}">
                  <a16:creationId xmlns:a16="http://schemas.microsoft.com/office/drawing/2014/main" id="{45F65CE3-2411-E8E5-B72E-F5CBEC4DDC55}"/>
                </a:ext>
              </a:extLst>
            </p:cNvPr>
            <p:cNvSpPr/>
            <p:nvPr userDrawn="1"/>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8" name="Straight Connector 7">
              <a:extLst>
                <a:ext uri="{FF2B5EF4-FFF2-40B4-BE49-F238E27FC236}">
                  <a16:creationId xmlns:a16="http://schemas.microsoft.com/office/drawing/2014/main" id="{3B6B51B3-AA6C-9C5E-7032-5AEA05D45908}"/>
                </a:ext>
              </a:extLst>
            </p:cNvPr>
            <p:cNvCxnSpPr>
              <a:cxnSpLocks/>
            </p:cNvCxnSpPr>
            <p:nvPr userDrawn="1"/>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9" name="Freeform: Shape 13">
              <a:extLst>
                <a:ext uri="{FF2B5EF4-FFF2-40B4-BE49-F238E27FC236}">
                  <a16:creationId xmlns:a16="http://schemas.microsoft.com/office/drawing/2014/main" id="{4F28561D-5B3C-F08A-F7B5-48E6B74EAEBD}"/>
                </a:ext>
              </a:extLst>
            </p:cNvPr>
            <p:cNvSpPr/>
            <p:nvPr userDrawn="1"/>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Freeform: Shape 15">
              <a:extLst>
                <a:ext uri="{FF2B5EF4-FFF2-40B4-BE49-F238E27FC236}">
                  <a16:creationId xmlns:a16="http://schemas.microsoft.com/office/drawing/2014/main" id="{7BD7FF70-44B7-E753-26CD-E228B56C2517}"/>
                </a:ext>
              </a:extLst>
            </p:cNvPr>
            <p:cNvSpPr/>
            <p:nvPr userDrawn="1"/>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DF9EE857-93B9-ACF6-2AB4-2A29C4B94776}"/>
                </a:ext>
              </a:extLst>
            </p:cNvPr>
            <p:cNvSpPr/>
            <p:nvPr userDrawn="1"/>
          </p:nvSpPr>
          <p:spPr>
            <a:xfrm>
              <a:off x="1569044"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2" name="Freeform: Shape 19">
              <a:extLst>
                <a:ext uri="{FF2B5EF4-FFF2-40B4-BE49-F238E27FC236}">
                  <a16:creationId xmlns:a16="http://schemas.microsoft.com/office/drawing/2014/main" id="{75030D84-5EEB-A095-3D43-0ED22BDB8406}"/>
                </a:ext>
              </a:extLst>
            </p:cNvPr>
            <p:cNvSpPr/>
            <p:nvPr userDrawn="1"/>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Arc 12">
              <a:extLst>
                <a:ext uri="{FF2B5EF4-FFF2-40B4-BE49-F238E27FC236}">
                  <a16:creationId xmlns:a16="http://schemas.microsoft.com/office/drawing/2014/main" id="{26E6DE3E-6851-19AD-2E60-22F006238173}"/>
                </a:ext>
              </a:extLst>
            </p:cNvPr>
            <p:cNvSpPr/>
            <p:nvPr userDrawn="1"/>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6" name="Title 1">
            <a:extLst>
              <a:ext uri="{FF2B5EF4-FFF2-40B4-BE49-F238E27FC236}">
                <a16:creationId xmlns:a16="http://schemas.microsoft.com/office/drawing/2014/main" id="{2E8C189B-2E00-67DA-E342-3440F5EBB4CE}"/>
              </a:ext>
            </a:extLst>
          </p:cNvPr>
          <p:cNvSpPr>
            <a:spLocks noGrp="1"/>
          </p:cNvSpPr>
          <p:nvPr>
            <p:ph type="ctrTitle" hasCustomPrompt="1"/>
          </p:nvPr>
        </p:nvSpPr>
        <p:spPr>
          <a:xfrm>
            <a:off x="5184474" y="2949739"/>
            <a:ext cx="6261291" cy="2396686"/>
          </a:xfrm>
        </p:spPr>
        <p:txBody>
          <a:bodyPr anchor="b" anchorCtr="0">
            <a:noAutofit/>
          </a:bodyPr>
          <a:lstStyle>
            <a:lvl1pPr algn="r">
              <a:defRPr sz="4400">
                <a:solidFill>
                  <a:schemeClr val="bg1"/>
                </a:solidFill>
              </a:defRPr>
            </a:lvl1pPr>
          </a:lstStyle>
          <a:p>
            <a:r>
              <a:rPr lang="en-US"/>
              <a:t>Click to add title</a:t>
            </a:r>
          </a:p>
        </p:txBody>
      </p:sp>
    </p:spTree>
    <p:extLst>
      <p:ext uri="{BB962C8B-B14F-4D97-AF65-F5344CB8AC3E}">
        <p14:creationId xmlns:p14="http://schemas.microsoft.com/office/powerpoint/2010/main" val="342467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9FE4C84-13A1-72EA-6541-7C8FDDEA71C0}"/>
              </a:ext>
              <a:ext uri="{C183D7F6-B498-43B3-948B-1728B52AA6E4}">
                <adec:decorative xmlns:adec="http://schemas.microsoft.com/office/drawing/2017/decorative" val="1"/>
              </a:ext>
            </a:extLst>
          </p:cNvPr>
          <p:cNvSpPr/>
          <p:nvPr userDrawn="1"/>
        </p:nvSpPr>
        <p:spPr>
          <a:xfrm>
            <a:off x="361563" y="5800859"/>
            <a:ext cx="692016" cy="692016"/>
          </a:xfrm>
          <a:prstGeom prst="rect">
            <a:avLst/>
          </a:prstGeom>
          <a:noFill/>
          <a:ln w="127000">
            <a:solidFill>
              <a:schemeClr val="accent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30468883-4E51-D3BD-E1C6-601ED9B6EF0E}"/>
              </a:ext>
              <a:ext uri="{C183D7F6-B498-43B3-948B-1728B52AA6E4}">
                <adec:decorative xmlns:adec="http://schemas.microsoft.com/office/drawing/2017/decorative" val="1"/>
              </a:ext>
            </a:extLst>
          </p:cNvPr>
          <p:cNvSpPr/>
          <p:nvPr userDrawn="1"/>
        </p:nvSpPr>
        <p:spPr>
          <a:xfrm rot="21438747" flipV="1">
            <a:off x="7967025" y="2530995"/>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Freeform 9">
            <a:extLst>
              <a:ext uri="{FF2B5EF4-FFF2-40B4-BE49-F238E27FC236}">
                <a16:creationId xmlns:a16="http://schemas.microsoft.com/office/drawing/2014/main" id="{111AEF3F-9A86-45CE-4817-E3E6863DC09A}"/>
              </a:ext>
              <a:ext uri="{C183D7F6-B498-43B3-948B-1728B52AA6E4}">
                <adec:decorative xmlns:adec="http://schemas.microsoft.com/office/drawing/2017/decorative" val="1"/>
              </a:ext>
            </a:extLst>
          </p:cNvPr>
          <p:cNvSpPr/>
          <p:nvPr userDrawn="1"/>
        </p:nvSpPr>
        <p:spPr>
          <a:xfrm flipH="1">
            <a:off x="11764789" y="390570"/>
            <a:ext cx="437721" cy="797078"/>
          </a:xfrm>
          <a:custGeom>
            <a:avLst/>
            <a:gdLst>
              <a:gd name="connsiteX0" fmla="*/ 28069 w 437721"/>
              <a:gd name="connsiteY0" fmla="*/ 0 h 797078"/>
              <a:gd name="connsiteX1" fmla="*/ 437721 w 437721"/>
              <a:gd name="connsiteY1" fmla="*/ 398539 h 797078"/>
              <a:gd name="connsiteX2" fmla="*/ 28069 w 437721"/>
              <a:gd name="connsiteY2" fmla="*/ 797078 h 797078"/>
              <a:gd name="connsiteX3" fmla="*/ 0 w 437721"/>
              <a:gd name="connsiteY3" fmla="*/ 794325 h 797078"/>
              <a:gd name="connsiteX4" fmla="*/ 0 w 437721"/>
              <a:gd name="connsiteY4" fmla="*/ 2753 h 797078"/>
              <a:gd name="connsiteX5" fmla="*/ 28069 w 437721"/>
              <a:gd name="connsiteY5" fmla="*/ 0 h 797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721" h="797078">
                <a:moveTo>
                  <a:pt x="28069" y="0"/>
                </a:moveTo>
                <a:cubicBezTo>
                  <a:pt x="254314" y="0"/>
                  <a:pt x="437721" y="178432"/>
                  <a:pt x="437721" y="398539"/>
                </a:cubicBezTo>
                <a:cubicBezTo>
                  <a:pt x="437721" y="618646"/>
                  <a:pt x="254314" y="797078"/>
                  <a:pt x="28069" y="797078"/>
                </a:cubicBezTo>
                <a:lnTo>
                  <a:pt x="0" y="794325"/>
                </a:lnTo>
                <a:lnTo>
                  <a:pt x="0" y="2753"/>
                </a:lnTo>
                <a:lnTo>
                  <a:pt x="28069" y="0"/>
                </a:lnTo>
                <a:close/>
              </a:path>
            </a:pathLst>
          </a:cu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p:txBody>
          <a:bodyPr anchor="ctr" anchorCtr="0">
            <a:noAutofit/>
          </a:bodyPr>
          <a:lstStyle>
            <a:lvl1pPr>
              <a:defRPr/>
            </a:lvl1pPr>
          </a:lstStyle>
          <a:p>
            <a:r>
              <a:rPr lang="en-US"/>
              <a:t>Click to add title</a:t>
            </a:r>
          </a:p>
        </p:txBody>
      </p:sp>
      <p:sp>
        <p:nvSpPr>
          <p:cNvPr id="9" name="Content Placeholder 2">
            <a:extLst>
              <a:ext uri="{FF2B5EF4-FFF2-40B4-BE49-F238E27FC236}">
                <a16:creationId xmlns:a16="http://schemas.microsoft.com/office/drawing/2014/main" id="{F5A792C8-BB21-CDAF-668C-C1EFF45540C6}"/>
              </a:ext>
            </a:extLst>
          </p:cNvPr>
          <p:cNvSpPr>
            <a:spLocks noGrp="1"/>
          </p:cNvSpPr>
          <p:nvPr>
            <p:ph sz="half" idx="13" hasCustomPrompt="1"/>
          </p:nvPr>
        </p:nvSpPr>
        <p:spPr>
          <a:xfrm>
            <a:off x="838200" y="1825625"/>
            <a:ext cx="6934200" cy="4297680"/>
          </a:xfrm>
          <a:noFill/>
        </p:spPr>
        <p:txBody>
          <a:bodyPr vert="horz" lIns="91440" tIns="45720" rIns="91440" bIns="45720" rtlCol="0" anchor="t">
            <a:normAutofit/>
          </a:bodyPr>
          <a:lstStyle>
            <a:lvl1pPr marL="0" indent="0">
              <a:spcBef>
                <a:spcPts val="1000"/>
              </a:spcBef>
              <a:spcAft>
                <a:spcPts val="800"/>
              </a:spcAft>
              <a:buNone/>
              <a:defRPr sz="1800"/>
            </a:lvl1pPr>
            <a:lvl2pPr>
              <a:spcBef>
                <a:spcPts val="500"/>
              </a:spcBef>
              <a:spcAft>
                <a:spcPts val="800"/>
              </a:spcAft>
              <a:buClr>
                <a:schemeClr val="accent2"/>
              </a:buClr>
              <a:defRPr sz="1800"/>
            </a:lvl2pPr>
            <a:lvl3pPr>
              <a:spcBef>
                <a:spcPts val="1000"/>
              </a:spcBef>
              <a:buClr>
                <a:schemeClr val="accent2"/>
              </a:buClr>
              <a:defRPr sz="1800"/>
            </a:lvl3pPr>
            <a:lvl4pPr>
              <a:spcBef>
                <a:spcPts val="1000"/>
              </a:spcBef>
              <a:buClr>
                <a:schemeClr val="accent2"/>
              </a:buClr>
              <a:defRPr sz="1800"/>
            </a:lvl4pPr>
            <a:lvl5pPr>
              <a:spcBef>
                <a:spcPts val="1000"/>
              </a:spcBef>
              <a:buClr>
                <a:schemeClr val="accent2"/>
              </a:buClr>
              <a:defRPr sz="18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endParaRPr lang="en-US" sz="1800">
              <a:latin typeface="Avenir Next LT Pro" panose="020B0504020202020204" pitchFamily="34" charset="77"/>
            </a:endParaRPr>
          </a:p>
        </p:txBody>
      </p:sp>
      <p:sp>
        <p:nvSpPr>
          <p:cNvPr id="4" name="Content Placeholder 3">
            <a:extLst>
              <a:ext uri="{FF2B5EF4-FFF2-40B4-BE49-F238E27FC236}">
                <a16:creationId xmlns:a16="http://schemas.microsoft.com/office/drawing/2014/main" id="{72DFB03A-367B-9ADA-8071-E22871EC115F}"/>
              </a:ext>
            </a:extLst>
          </p:cNvPr>
          <p:cNvSpPr>
            <a:spLocks noGrp="1"/>
          </p:cNvSpPr>
          <p:nvPr>
            <p:ph sz="half" idx="2" hasCustomPrompt="1"/>
          </p:nvPr>
        </p:nvSpPr>
        <p:spPr>
          <a:xfrm>
            <a:off x="7903029" y="1825625"/>
            <a:ext cx="3450771" cy="4297680"/>
          </a:xfrm>
        </p:spPr>
        <p:txBody>
          <a:bodyPr>
            <a:normAutofit/>
          </a:bodyPr>
          <a:lstStyle>
            <a:lvl1pPr marL="0" indent="0">
              <a:spcBef>
                <a:spcPts val="1000"/>
              </a:spcBef>
              <a:spcAft>
                <a:spcPts val="800"/>
              </a:spcAft>
              <a:buNone/>
              <a:defRPr sz="1800"/>
            </a:lvl1pPr>
            <a:lvl2pPr marL="742950" indent="-285750">
              <a:spcBef>
                <a:spcPts val="1000"/>
              </a:spcBef>
              <a:spcAft>
                <a:spcPts val="800"/>
              </a:spcAft>
              <a:buClr>
                <a:schemeClr val="accent2"/>
              </a:buClr>
              <a:buFont typeface="Arial" panose="020B0604020202020204" pitchFamily="34" charset="0"/>
              <a:buChar char="•"/>
              <a:defRPr sz="1600"/>
            </a:lvl2pPr>
            <a:lvl3pPr marL="1200150" indent="-285750">
              <a:spcBef>
                <a:spcPts val="1000"/>
              </a:spcBef>
              <a:spcAft>
                <a:spcPts val="800"/>
              </a:spcAft>
              <a:buClr>
                <a:schemeClr val="accent2"/>
              </a:buClr>
              <a:buFont typeface="Arial" panose="020B0604020202020204" pitchFamily="34" charset="0"/>
              <a:buChar char="•"/>
              <a:defRPr sz="1400"/>
            </a:lvl3pPr>
            <a:lvl4pPr marL="1543050" indent="-171450">
              <a:spcBef>
                <a:spcPts val="1000"/>
              </a:spcBef>
              <a:spcAft>
                <a:spcPts val="800"/>
              </a:spcAft>
              <a:buClr>
                <a:schemeClr val="accent2"/>
              </a:buClr>
              <a:buFont typeface="Arial" panose="020B0604020202020204" pitchFamily="34" charset="0"/>
              <a:buChar char="•"/>
              <a:defRPr sz="1200"/>
            </a:lvl4pPr>
            <a:lvl5pPr marL="2000250" indent="-171450">
              <a:spcBef>
                <a:spcPts val="1000"/>
              </a:spcBef>
              <a:spcAft>
                <a:spcPts val="800"/>
              </a:spcAft>
              <a:buClr>
                <a:schemeClr val="accent2"/>
              </a:buClr>
              <a:buFont typeface="Arial" panose="020B0604020202020204" pitchFamily="34" charset="0"/>
              <a:buChar char="•"/>
              <a:defRPr sz="12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11/12/2025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3770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p:txBody>
          <a:bodyPr anchor="ctr" anchorCtr="0">
            <a:noAutofit/>
          </a:bodyPr>
          <a:lstStyle/>
          <a:p>
            <a:r>
              <a:rPr lang="en-US"/>
              <a:t>Click to add title</a:t>
            </a:r>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11/12/2025</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838199" y="1825625"/>
            <a:ext cx="10515600" cy="4297680"/>
          </a:xfrm>
        </p:spPr>
        <p:txBody>
          <a:bodyPr>
            <a:normAutofit/>
          </a:bodyPr>
          <a:lstStyle>
            <a:lvl1pPr>
              <a:defRPr sz="2400"/>
            </a:lvl1pPr>
          </a:lstStyle>
          <a:p>
            <a:r>
              <a:rPr lang="en-US"/>
              <a:t>Click icon to add table</a:t>
            </a:r>
          </a:p>
        </p:txBody>
      </p:sp>
    </p:spTree>
    <p:extLst>
      <p:ext uri="{BB962C8B-B14F-4D97-AF65-F5344CB8AC3E}">
        <p14:creationId xmlns:p14="http://schemas.microsoft.com/office/powerpoint/2010/main" val="262609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7B7232D-F1A6-B6C3-3BBF-E834CC7CDC8E}"/>
              </a:ext>
              <a:ext uri="{C183D7F6-B498-43B3-948B-1728B52AA6E4}">
                <adec:decorative xmlns:adec="http://schemas.microsoft.com/office/drawing/2017/decorative" val="1"/>
              </a:ext>
            </a:extLst>
          </p:cNvPr>
          <p:cNvGrpSpPr/>
          <p:nvPr userDrawn="1"/>
        </p:nvGrpSpPr>
        <p:grpSpPr>
          <a:xfrm>
            <a:off x="0" y="0"/>
            <a:ext cx="5930138" cy="6858001"/>
            <a:chOff x="0" y="-1"/>
            <a:chExt cx="5930138" cy="6858001"/>
          </a:xfrm>
        </p:grpSpPr>
        <p:sp>
          <p:nvSpPr>
            <p:cNvPr id="8" name="Oval 7">
              <a:extLst>
                <a:ext uri="{FF2B5EF4-FFF2-40B4-BE49-F238E27FC236}">
                  <a16:creationId xmlns:a16="http://schemas.microsoft.com/office/drawing/2014/main" id="{0D306340-6BFD-FE3D-535B-B59C1C44EDDA}"/>
                </a:ext>
              </a:extLst>
            </p:cNvPr>
            <p:cNvSpPr/>
            <p:nvPr userDrawn="1"/>
          </p:nvSpPr>
          <p:spPr>
            <a:xfrm>
              <a:off x="383877" y="778462"/>
              <a:ext cx="5315035" cy="53150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11">
              <a:extLst>
                <a:ext uri="{FF2B5EF4-FFF2-40B4-BE49-F238E27FC236}">
                  <a16:creationId xmlns:a16="http://schemas.microsoft.com/office/drawing/2014/main" id="{338E6C4B-ABF3-8B7E-8DCF-A93F69C712B1}"/>
                </a:ext>
              </a:extLst>
            </p:cNvPr>
            <p:cNvSpPr/>
            <p:nvPr userDrawn="1"/>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13">
              <a:extLst>
                <a:ext uri="{FF2B5EF4-FFF2-40B4-BE49-F238E27FC236}">
                  <a16:creationId xmlns:a16="http://schemas.microsoft.com/office/drawing/2014/main" id="{6F90F99F-B12A-E8F9-5A86-D76B201D6308}"/>
                </a:ext>
              </a:extLst>
            </p:cNvPr>
            <p:cNvSpPr/>
            <p:nvPr userDrawn="1"/>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5">
              <a:extLst>
                <a:ext uri="{FF2B5EF4-FFF2-40B4-BE49-F238E27FC236}">
                  <a16:creationId xmlns:a16="http://schemas.microsoft.com/office/drawing/2014/main" id="{BFA99EFE-81BC-95EA-FA61-B7199AD98A74}"/>
                </a:ext>
              </a:extLst>
            </p:cNvPr>
            <p:cNvSpPr/>
            <p:nvPr userDrawn="1"/>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7">
              <a:extLst>
                <a:ext uri="{FF2B5EF4-FFF2-40B4-BE49-F238E27FC236}">
                  <a16:creationId xmlns:a16="http://schemas.microsoft.com/office/drawing/2014/main" id="{DD9FC028-D877-28FE-C646-DBD85D932641}"/>
                </a:ext>
              </a:extLst>
            </p:cNvPr>
            <p:cNvSpPr/>
            <p:nvPr userDrawn="1"/>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Freeform: Shape 21">
              <a:extLst>
                <a:ext uri="{FF2B5EF4-FFF2-40B4-BE49-F238E27FC236}">
                  <a16:creationId xmlns:a16="http://schemas.microsoft.com/office/drawing/2014/main" id="{AA0AFFE9-F0C2-BDA0-BF87-9977706AB6A8}"/>
                </a:ext>
              </a:extLst>
            </p:cNvPr>
            <p:cNvSpPr/>
            <p:nvPr userDrawn="1"/>
          </p:nvSpPr>
          <p:spPr>
            <a:xfrm flipH="1">
              <a:off x="4364198"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F657BD59-35CC-9BB3-8621-6FA3356F81AA}"/>
              </a:ext>
            </a:extLst>
          </p:cNvPr>
          <p:cNvSpPr>
            <a:spLocks noGrp="1"/>
          </p:cNvSpPr>
          <p:nvPr>
            <p:ph type="title"/>
          </p:nvPr>
        </p:nvSpPr>
        <p:spPr>
          <a:xfrm>
            <a:off x="383876" y="764502"/>
            <a:ext cx="5315035" cy="5328996"/>
          </a:xfrm>
        </p:spPr>
        <p:txBody>
          <a:bodyPr>
            <a:noAutofit/>
          </a:bodyPr>
          <a:lstStyle>
            <a:lvl1pPr algn="ctr">
              <a:defRPr sz="44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6605455" y="755171"/>
            <a:ext cx="4619937" cy="5315035"/>
          </a:xfrm>
        </p:spPr>
        <p:txBody>
          <a:bodyPr anchor="ctr" anchorCtr="0">
            <a:normAutofit/>
          </a:bodyPr>
          <a:lstStyle>
            <a:lvl1pPr marL="0" indent="0">
              <a:spcBef>
                <a:spcPts val="1000"/>
              </a:spcBef>
              <a:spcAft>
                <a:spcPts val="800"/>
              </a:spcAft>
              <a:buNone/>
              <a:defRPr sz="2400"/>
            </a:lvl1pPr>
            <a:lvl2pPr marL="800100" indent="-342900">
              <a:spcBef>
                <a:spcPts val="1000"/>
              </a:spcBef>
              <a:spcAft>
                <a:spcPts val="800"/>
              </a:spcAft>
              <a:buClr>
                <a:schemeClr val="accent2"/>
              </a:buClr>
              <a:buFont typeface="Arial" panose="020B0604020202020204" pitchFamily="34" charset="0"/>
              <a:buChar char="•"/>
              <a:defRPr sz="2000"/>
            </a:lvl2pPr>
            <a:lvl3pPr marL="1200150" indent="-285750">
              <a:spcBef>
                <a:spcPts val="1000"/>
              </a:spcBef>
              <a:spcAft>
                <a:spcPts val="800"/>
              </a:spcAft>
              <a:buClr>
                <a:schemeClr val="accent2"/>
              </a:buClr>
              <a:buFont typeface="Arial" panose="020B0604020202020204" pitchFamily="34" charset="0"/>
              <a:buChar char="•"/>
              <a:defRPr sz="1800"/>
            </a:lvl3pPr>
            <a:lvl4pPr marL="1657350" indent="-285750">
              <a:spcBef>
                <a:spcPts val="1000"/>
              </a:spcBef>
              <a:spcAft>
                <a:spcPts val="800"/>
              </a:spcAft>
              <a:buClr>
                <a:schemeClr val="accent2"/>
              </a:buClr>
              <a:buFont typeface="Arial" panose="020B0604020202020204" pitchFamily="34" charset="0"/>
              <a:buChar char="•"/>
              <a:defRPr sz="1600"/>
            </a:lvl4pPr>
            <a:lvl5pPr marL="2114550" indent="-285750">
              <a:spcBef>
                <a:spcPts val="1000"/>
              </a:spcBef>
              <a:spcAft>
                <a:spcPts val="800"/>
              </a:spcAft>
              <a:buClr>
                <a:schemeClr val="accent2"/>
              </a:buClr>
              <a:buFont typeface="Arial" panose="020B0604020202020204" pitchFamily="34" charset="0"/>
              <a:buChar char="•"/>
              <a:defRPr sz="16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11/12/2025</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16296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E96D25F-53A2-6217-84B4-7EB874F0B372}"/>
              </a:ext>
              <a:ext uri="{C183D7F6-B498-43B3-948B-1728B52AA6E4}">
                <adec:decorative xmlns:adec="http://schemas.microsoft.com/office/drawing/2017/decorative" val="1"/>
              </a:ext>
            </a:extLst>
          </p:cNvPr>
          <p:cNvGrpSpPr/>
          <p:nvPr userDrawn="1"/>
        </p:nvGrpSpPr>
        <p:grpSpPr>
          <a:xfrm>
            <a:off x="489189" y="941148"/>
            <a:ext cx="11182430" cy="4797821"/>
            <a:chOff x="489189" y="941148"/>
            <a:chExt cx="11182430" cy="4797821"/>
          </a:xfrm>
        </p:grpSpPr>
        <p:sp>
          <p:nvSpPr>
            <p:cNvPr id="8" name="Oval 7">
              <a:extLst>
                <a:ext uri="{FF2B5EF4-FFF2-40B4-BE49-F238E27FC236}">
                  <a16:creationId xmlns:a16="http://schemas.microsoft.com/office/drawing/2014/main" id="{A50FA62D-C8AE-52B8-1712-6116756D1A83}"/>
                </a:ext>
              </a:extLst>
            </p:cNvPr>
            <p:cNvSpPr/>
            <p:nvPr userDrawn="1"/>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Arc 8">
              <a:extLst>
                <a:ext uri="{FF2B5EF4-FFF2-40B4-BE49-F238E27FC236}">
                  <a16:creationId xmlns:a16="http://schemas.microsoft.com/office/drawing/2014/main" id="{1D2D6A01-57CF-3C0B-968C-E5A8FD352320}"/>
                </a:ext>
              </a:extLst>
            </p:cNvPr>
            <p:cNvSpPr/>
            <p:nvPr userDrawn="1"/>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410BEFAA-C349-7DB1-1827-0FA48A430AD8}"/>
                </a:ext>
              </a:extLst>
            </p:cNvPr>
            <p:cNvSpPr/>
            <p:nvPr userDrawn="1"/>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609957" y="1119031"/>
            <a:ext cx="4384736" cy="4619938"/>
          </a:xfrm>
        </p:spPr>
        <p:txBody>
          <a:bodyPr>
            <a:noAutofit/>
          </a:bodyPr>
          <a:lstStyle>
            <a:lvl1pPr algn="ctr">
              <a:defRPr>
                <a:solidFill>
                  <a:schemeClr val="bg1"/>
                </a:solidFill>
              </a:defRPr>
            </a:lvl1pPr>
          </a:lstStyle>
          <a:p>
            <a:r>
              <a:rPr lang="en-US"/>
              <a:t>Click to add title</a:t>
            </a:r>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5801708" y="554942"/>
            <a:ext cx="5552091" cy="5768220"/>
          </a:xfrm>
        </p:spPr>
        <p:txBody>
          <a:bodyPr anchor="ctr" anchorCtr="0">
            <a:normAutofit/>
          </a:bodyPr>
          <a:lstStyle>
            <a:lvl1pPr marL="0" indent="0">
              <a:spcBef>
                <a:spcPts val="1000"/>
              </a:spcBef>
              <a:spcAft>
                <a:spcPts val="800"/>
              </a:spcAft>
              <a:buNone/>
              <a:defRPr sz="2400"/>
            </a:lvl1pPr>
            <a:lvl2pPr marL="800100" indent="-342900">
              <a:spcBef>
                <a:spcPts val="1000"/>
              </a:spcBef>
              <a:spcAft>
                <a:spcPts val="800"/>
              </a:spcAft>
              <a:buClr>
                <a:schemeClr val="accent2"/>
              </a:buClr>
              <a:buFont typeface="Arial" panose="020B0604020202020204" pitchFamily="34" charset="0"/>
              <a:buChar char="•"/>
              <a:defRPr sz="2000"/>
            </a:lvl2pPr>
            <a:lvl3pPr marL="1200150" indent="-285750">
              <a:spcBef>
                <a:spcPts val="1000"/>
              </a:spcBef>
              <a:spcAft>
                <a:spcPts val="800"/>
              </a:spcAft>
              <a:buClr>
                <a:schemeClr val="accent2"/>
              </a:buClr>
              <a:buFont typeface="Arial" panose="020B0604020202020204" pitchFamily="34" charset="0"/>
              <a:buChar char="•"/>
              <a:defRPr sz="1800"/>
            </a:lvl3pPr>
            <a:lvl4pPr marL="1657350" indent="-285750">
              <a:spcBef>
                <a:spcPts val="1000"/>
              </a:spcBef>
              <a:spcAft>
                <a:spcPts val="800"/>
              </a:spcAft>
              <a:buClr>
                <a:schemeClr val="accent2"/>
              </a:buClr>
              <a:buFont typeface="Arial" panose="020B0604020202020204" pitchFamily="34" charset="0"/>
              <a:buChar char="•"/>
              <a:defRPr sz="1600"/>
            </a:lvl4pPr>
            <a:lvl5pPr marL="2114550" indent="-285750">
              <a:spcBef>
                <a:spcPts val="1000"/>
              </a:spcBef>
              <a:spcAft>
                <a:spcPts val="800"/>
              </a:spcAft>
              <a:buClr>
                <a:schemeClr val="accent2"/>
              </a:buClr>
              <a:buFont typeface="Arial" panose="020B0604020202020204" pitchFamily="34" charset="0"/>
              <a:buChar char="•"/>
              <a:defRPr sz="16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4388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bg1"/>
        </a:solidFill>
        <a:effectLst/>
      </p:bgPr>
    </p:bg>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9EF93C3C-09E9-6CD0-EF4B-6DE09539EE7A}"/>
              </a:ext>
            </a:extLst>
          </p:cNvPr>
          <p:cNvSpPr>
            <a:spLocks noGrp="1"/>
          </p:cNvSpPr>
          <p:nvPr>
            <p:ph type="pic" sz="quarter" idx="10" hasCustomPrompt="1"/>
          </p:nvPr>
        </p:nvSpPr>
        <p:spPr>
          <a:xfrm>
            <a:off x="0" y="0"/>
            <a:ext cx="12192000" cy="6858000"/>
          </a:xfrm>
          <a:custGeom>
            <a:avLst/>
            <a:gdLst>
              <a:gd name="connsiteX0" fmla="*/ 9011782 w 12192000"/>
              <a:gd name="connsiteY0" fmla="*/ 4817511 h 6858000"/>
              <a:gd name="connsiteX1" fmla="*/ 8937059 w 12192000"/>
              <a:gd name="connsiteY1" fmla="*/ 4972626 h 6858000"/>
              <a:gd name="connsiteX2" fmla="*/ 8588084 w 12192000"/>
              <a:gd name="connsiteY2" fmla="*/ 5489438 h 6858000"/>
              <a:gd name="connsiteX3" fmla="*/ 8565206 w 12192000"/>
              <a:gd name="connsiteY3" fmla="*/ 5514611 h 6858000"/>
              <a:gd name="connsiteX4" fmla="*/ 8569944 w 12192000"/>
              <a:gd name="connsiteY4" fmla="*/ 5520198 h 6858000"/>
              <a:gd name="connsiteX5" fmla="*/ 8878607 w 12192000"/>
              <a:gd name="connsiteY5" fmla="*/ 5644582 h 6858000"/>
              <a:gd name="connsiteX6" fmla="*/ 9315123 w 12192000"/>
              <a:gd name="connsiteY6" fmla="*/ 5219907 h 6858000"/>
              <a:gd name="connsiteX7" fmla="*/ 9048519 w 12192000"/>
              <a:gd name="connsiteY7" fmla="*/ 4828605 h 6858000"/>
              <a:gd name="connsiteX8" fmla="*/ 6096000 w 12192000"/>
              <a:gd name="connsiteY8" fmla="*/ 200625 h 6858000"/>
              <a:gd name="connsiteX9" fmla="*/ 2867625 w 12192000"/>
              <a:gd name="connsiteY9" fmla="*/ 3429000 h 6858000"/>
              <a:gd name="connsiteX10" fmla="*/ 6096000 w 12192000"/>
              <a:gd name="connsiteY10" fmla="*/ 6657375 h 6858000"/>
              <a:gd name="connsiteX11" fmla="*/ 9324375 w 12192000"/>
              <a:gd name="connsiteY11" fmla="*/ 3429000 h 6858000"/>
              <a:gd name="connsiteX12" fmla="*/ 6096000 w 12192000"/>
              <a:gd name="connsiteY12" fmla="*/ 200625 h 6858000"/>
              <a:gd name="connsiteX13" fmla="*/ 0 w 12192000"/>
              <a:gd name="connsiteY13" fmla="*/ 0 h 6858000"/>
              <a:gd name="connsiteX14" fmla="*/ 12192000 w 12192000"/>
              <a:gd name="connsiteY14" fmla="*/ 0 h 6858000"/>
              <a:gd name="connsiteX15" fmla="*/ 12192000 w 12192000"/>
              <a:gd name="connsiteY15" fmla="*/ 6858000 h 6858000"/>
              <a:gd name="connsiteX16" fmla="*/ 0 w 12192000"/>
              <a:gd name="connsiteY1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92000" h="6858000">
                <a:moveTo>
                  <a:pt x="9011782" y="4817511"/>
                </a:moveTo>
                <a:lnTo>
                  <a:pt x="8937059" y="4972626"/>
                </a:lnTo>
                <a:cubicBezTo>
                  <a:pt x="8837255" y="5156349"/>
                  <a:pt x="8720206" y="5329344"/>
                  <a:pt x="8588084" y="5489438"/>
                </a:cubicBezTo>
                <a:lnTo>
                  <a:pt x="8565206" y="5514611"/>
                </a:lnTo>
                <a:lnTo>
                  <a:pt x="8569944" y="5520198"/>
                </a:lnTo>
                <a:cubicBezTo>
                  <a:pt x="8648938" y="5597049"/>
                  <a:pt x="8758066" y="5644582"/>
                  <a:pt x="8878607" y="5644582"/>
                </a:cubicBezTo>
                <a:cubicBezTo>
                  <a:pt x="9119688" y="5644582"/>
                  <a:pt x="9315123" y="5454449"/>
                  <a:pt x="9315123" y="5219907"/>
                </a:cubicBezTo>
                <a:cubicBezTo>
                  <a:pt x="9315123" y="5044001"/>
                  <a:pt x="9205191" y="4893074"/>
                  <a:pt x="9048519" y="4828605"/>
                </a:cubicBezTo>
                <a:close/>
                <a:moveTo>
                  <a:pt x="6096000" y="200625"/>
                </a:moveTo>
                <a:cubicBezTo>
                  <a:pt x="4313018" y="200625"/>
                  <a:pt x="2867625" y="1646018"/>
                  <a:pt x="2867625" y="3429000"/>
                </a:cubicBezTo>
                <a:cubicBezTo>
                  <a:pt x="2867625" y="5211982"/>
                  <a:pt x="4313018" y="6657375"/>
                  <a:pt x="6096000" y="6657375"/>
                </a:cubicBezTo>
                <a:cubicBezTo>
                  <a:pt x="7878982" y="6657375"/>
                  <a:pt x="9324375" y="5211982"/>
                  <a:pt x="9324375" y="3429000"/>
                </a:cubicBezTo>
                <a:cubicBezTo>
                  <a:pt x="9324375" y="1646018"/>
                  <a:pt x="7878982" y="200625"/>
                  <a:pt x="6096000" y="200625"/>
                </a:cubicBezTo>
                <a:close/>
                <a:moveTo>
                  <a:pt x="0" y="0"/>
                </a:moveTo>
                <a:lnTo>
                  <a:pt x="12192000" y="0"/>
                </a:lnTo>
                <a:lnTo>
                  <a:pt x="12192000" y="6858000"/>
                </a:lnTo>
                <a:lnTo>
                  <a:pt x="0" y="6858000"/>
                </a:lnTo>
                <a:close/>
              </a:path>
            </a:pathLst>
          </a:custGeom>
          <a:solidFill>
            <a:schemeClr val="tx1"/>
          </a:solidFill>
        </p:spPr>
        <p:txBody>
          <a:bodyPr wrap="square">
            <a:noAutofit/>
          </a:bodyPr>
          <a:lstStyle>
            <a:lvl1pPr marL="0" indent="0" algn="l">
              <a:buNone/>
              <a:defRPr sz="2000">
                <a:solidFill>
                  <a:schemeClr val="bg1"/>
                </a:solidFill>
              </a:defRPr>
            </a:lvl1pPr>
          </a:lstStyle>
          <a:p>
            <a:r>
              <a:rPr lang="en-US"/>
              <a:t>Click icon to insert picture</a:t>
            </a:r>
          </a:p>
        </p:txBody>
      </p:sp>
      <p:sp>
        <p:nvSpPr>
          <p:cNvPr id="3" name="Arc 2">
            <a:extLst>
              <a:ext uri="{FF2B5EF4-FFF2-40B4-BE49-F238E27FC236}">
                <a16:creationId xmlns:a16="http://schemas.microsoft.com/office/drawing/2014/main" id="{D5C3C4BD-DFDB-76B4-17CA-7DA4D1729FA1}"/>
              </a:ext>
              <a:ext uri="{C183D7F6-B498-43B3-948B-1728B52AA6E4}">
                <adec:decorative xmlns:adec="http://schemas.microsoft.com/office/drawing/2017/decorative" val="1"/>
              </a:ext>
            </a:extLst>
          </p:cNvPr>
          <p:cNvSpPr/>
          <p:nvPr userDrawn="1"/>
        </p:nvSpPr>
        <p:spPr>
          <a:xfrm rot="9366740" flipV="1">
            <a:off x="2557952" y="-89828"/>
            <a:ext cx="7173200" cy="7173200"/>
          </a:xfrm>
          <a:prstGeom prst="arc">
            <a:avLst>
              <a:gd name="adj1" fmla="val 16200000"/>
              <a:gd name="adj2" fmla="val 20401595"/>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Title 11">
            <a:extLst>
              <a:ext uri="{FF2B5EF4-FFF2-40B4-BE49-F238E27FC236}">
                <a16:creationId xmlns:a16="http://schemas.microsoft.com/office/drawing/2014/main" id="{2B04B61C-6467-D51D-0AF4-5C7D05F36CB5}"/>
              </a:ext>
            </a:extLst>
          </p:cNvPr>
          <p:cNvSpPr>
            <a:spLocks noGrp="1"/>
          </p:cNvSpPr>
          <p:nvPr>
            <p:ph type="title" hasCustomPrompt="1"/>
          </p:nvPr>
        </p:nvSpPr>
        <p:spPr>
          <a:xfrm>
            <a:off x="2868168" y="923544"/>
            <a:ext cx="6455664" cy="5010912"/>
          </a:xfrm>
          <a:prstGeom prst="rect">
            <a:avLst/>
          </a:prstGeom>
          <a:noFill/>
        </p:spPr>
        <p:txBody>
          <a:bodyPr lIns="0" rIns="0">
            <a:normAutofit/>
          </a:bodyPr>
          <a:lstStyle>
            <a:lvl1pPr algn="ctr">
              <a:defRPr sz="6000"/>
            </a:lvl1pPr>
          </a:lstStyle>
          <a:p>
            <a:r>
              <a:rPr lang="en-US"/>
              <a:t>Click to add title</a:t>
            </a:r>
          </a:p>
        </p:txBody>
      </p:sp>
      <p:sp>
        <p:nvSpPr>
          <p:cNvPr id="4" name="Freeform: Shape 3">
            <a:extLst>
              <a:ext uri="{FF2B5EF4-FFF2-40B4-BE49-F238E27FC236}">
                <a16:creationId xmlns:a16="http://schemas.microsoft.com/office/drawing/2014/main" id="{47A19F4B-D154-3EB2-F86A-9A63283A3EA6}"/>
              </a:ext>
              <a:ext uri="{C183D7F6-B498-43B3-948B-1728B52AA6E4}">
                <adec:decorative xmlns:adec="http://schemas.microsoft.com/office/drawing/2017/decorative" val="1"/>
              </a:ext>
            </a:extLst>
          </p:cNvPr>
          <p:cNvSpPr>
            <a:spLocks/>
          </p:cNvSpPr>
          <p:nvPr userDrawn="1"/>
        </p:nvSpPr>
        <p:spPr>
          <a:xfrm>
            <a:off x="8565206" y="4817511"/>
            <a:ext cx="749917" cy="827071"/>
          </a:xfrm>
          <a:custGeom>
            <a:avLst/>
            <a:gdLst>
              <a:gd name="connsiteX0" fmla="*/ 446576 w 749917"/>
              <a:gd name="connsiteY0" fmla="*/ 0 h 827071"/>
              <a:gd name="connsiteX1" fmla="*/ 483313 w 749917"/>
              <a:gd name="connsiteY1" fmla="*/ 11094 h 827071"/>
              <a:gd name="connsiteX2" fmla="*/ 749917 w 749917"/>
              <a:gd name="connsiteY2" fmla="*/ 402396 h 827071"/>
              <a:gd name="connsiteX3" fmla="*/ 313401 w 749917"/>
              <a:gd name="connsiteY3" fmla="*/ 827071 h 827071"/>
              <a:gd name="connsiteX4" fmla="*/ 4738 w 749917"/>
              <a:gd name="connsiteY4" fmla="*/ 702687 h 827071"/>
              <a:gd name="connsiteX5" fmla="*/ 0 w 749917"/>
              <a:gd name="connsiteY5" fmla="*/ 697100 h 827071"/>
              <a:gd name="connsiteX6" fmla="*/ 22878 w 749917"/>
              <a:gd name="connsiteY6" fmla="*/ 671927 h 827071"/>
              <a:gd name="connsiteX7" fmla="*/ 371853 w 749917"/>
              <a:gd name="connsiteY7" fmla="*/ 155115 h 827071"/>
              <a:gd name="connsiteX8" fmla="*/ 446576 w 749917"/>
              <a:gd name="connsiteY8" fmla="*/ 0 h 827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917" h="827071">
                <a:moveTo>
                  <a:pt x="446576" y="0"/>
                </a:moveTo>
                <a:lnTo>
                  <a:pt x="483313" y="11094"/>
                </a:lnTo>
                <a:cubicBezTo>
                  <a:pt x="639985" y="75563"/>
                  <a:pt x="749917" y="226490"/>
                  <a:pt x="749917" y="402396"/>
                </a:cubicBezTo>
                <a:cubicBezTo>
                  <a:pt x="749917" y="636938"/>
                  <a:pt x="554482" y="827071"/>
                  <a:pt x="313401" y="827071"/>
                </a:cubicBezTo>
                <a:cubicBezTo>
                  <a:pt x="192860" y="827071"/>
                  <a:pt x="83732" y="779538"/>
                  <a:pt x="4738" y="702687"/>
                </a:cubicBezTo>
                <a:lnTo>
                  <a:pt x="0" y="697100"/>
                </a:lnTo>
                <a:lnTo>
                  <a:pt x="22878" y="671927"/>
                </a:lnTo>
                <a:cubicBezTo>
                  <a:pt x="155000" y="511833"/>
                  <a:pt x="272049" y="338838"/>
                  <a:pt x="371853" y="155115"/>
                </a:cubicBezTo>
                <a:lnTo>
                  <a:pt x="446576"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8420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838200" y="304803"/>
            <a:ext cx="10515600" cy="1472974"/>
          </a:xfrm>
        </p:spPr>
        <p:txBody>
          <a:bodyPr anchor="ctr" anchorCtr="0">
            <a:noAutofit/>
          </a:bodyPr>
          <a:lstStyle/>
          <a:p>
            <a:r>
              <a:rPr lang="en-US"/>
              <a:t>Click to add title</a:t>
            </a:r>
          </a:p>
        </p:txBody>
      </p:sp>
      <p:sp>
        <p:nvSpPr>
          <p:cNvPr id="13" name="Content Placeholder 12">
            <a:extLst>
              <a:ext uri="{FF2B5EF4-FFF2-40B4-BE49-F238E27FC236}">
                <a16:creationId xmlns:a16="http://schemas.microsoft.com/office/drawing/2014/main" id="{E3FB7D8D-37C3-E089-EC02-FB49A13CBE1D}"/>
              </a:ext>
            </a:extLst>
          </p:cNvPr>
          <p:cNvSpPr>
            <a:spLocks noGrp="1"/>
          </p:cNvSpPr>
          <p:nvPr>
            <p:ph sz="quarter" idx="13" hasCustomPrompt="1"/>
          </p:nvPr>
        </p:nvSpPr>
        <p:spPr>
          <a:xfrm>
            <a:off x="838200" y="1838099"/>
            <a:ext cx="8012113" cy="4284889"/>
          </a:xfrm>
        </p:spPr>
        <p:txBody>
          <a:bodyPr>
            <a:normAutofit/>
          </a:bodyPr>
          <a:lstStyle>
            <a:lvl1pPr>
              <a:lnSpc>
                <a:spcPct val="90000"/>
              </a:lnSpc>
              <a:spcBef>
                <a:spcPts val="1000"/>
              </a:spcBef>
              <a:spcAft>
                <a:spcPts val="800"/>
              </a:spcAft>
              <a:buClr>
                <a:schemeClr val="accent2"/>
              </a:buClr>
              <a:defRPr sz="1800"/>
            </a:lvl1pPr>
            <a:lvl2pPr>
              <a:lnSpc>
                <a:spcPct val="90000"/>
              </a:lnSpc>
              <a:spcBef>
                <a:spcPts val="1000"/>
              </a:spcBef>
              <a:spcAft>
                <a:spcPts val="800"/>
              </a:spcAft>
              <a:buClr>
                <a:schemeClr val="accent2"/>
              </a:buClr>
              <a:defRPr sz="1600"/>
            </a:lvl2pPr>
            <a:lvl3pPr>
              <a:lnSpc>
                <a:spcPct val="90000"/>
              </a:lnSpc>
              <a:spcBef>
                <a:spcPts val="1000"/>
              </a:spcBef>
              <a:spcAft>
                <a:spcPts val="800"/>
              </a:spcAft>
              <a:buClr>
                <a:schemeClr val="accent2"/>
              </a:buClr>
              <a:defRPr sz="1400"/>
            </a:lvl3pPr>
            <a:lvl4pPr>
              <a:lnSpc>
                <a:spcPct val="90000"/>
              </a:lnSpc>
              <a:spcBef>
                <a:spcPts val="1000"/>
              </a:spcBef>
              <a:spcAft>
                <a:spcPts val="800"/>
              </a:spcAft>
              <a:buClr>
                <a:schemeClr val="accent2"/>
              </a:buClr>
              <a:defRPr sz="1200"/>
            </a:lvl4pPr>
            <a:lvl5pPr>
              <a:lnSpc>
                <a:spcPct val="90000"/>
              </a:lnSpc>
              <a:spcBef>
                <a:spcPts val="1000"/>
              </a:spcBef>
              <a:spcAft>
                <a:spcPts val="800"/>
              </a:spcAft>
              <a:buClr>
                <a:schemeClr val="accent2"/>
              </a:buClr>
              <a:defRPr sz="12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11/12/2025</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
        <p:nvSpPr>
          <p:cNvPr id="7" name="Freeform: Shape 14">
            <a:extLst>
              <a:ext uri="{FF2B5EF4-FFF2-40B4-BE49-F238E27FC236}">
                <a16:creationId xmlns:a16="http://schemas.microsoft.com/office/drawing/2014/main" id="{438B6FA2-AF11-618E-2B1A-38BF083DF340}"/>
              </a:ext>
              <a:ext uri="{C183D7F6-B498-43B3-948B-1728B52AA6E4}">
                <adec:decorative xmlns:adec="http://schemas.microsoft.com/office/drawing/2017/decorative" val="1"/>
              </a:ext>
            </a:extLst>
          </p:cNvPr>
          <p:cNvSpPr/>
          <p:nvPr userDrawn="1"/>
        </p:nvSpPr>
        <p:spPr>
          <a:xfrm rot="16200000">
            <a:off x="-381048" y="5144407"/>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13">
            <a:extLst>
              <a:ext uri="{FF2B5EF4-FFF2-40B4-BE49-F238E27FC236}">
                <a16:creationId xmlns:a16="http://schemas.microsoft.com/office/drawing/2014/main" id="{A269A8D8-A4AE-CEFF-E928-7DB1CFB3E401}"/>
              </a:ext>
              <a:ext uri="{C183D7F6-B498-43B3-948B-1728B52AA6E4}">
                <adec:decorative xmlns:adec="http://schemas.microsoft.com/office/drawing/2017/decorative" val="1"/>
              </a:ext>
            </a:extLst>
          </p:cNvPr>
          <p:cNvSpPr/>
          <p:nvPr userDrawn="1"/>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9">
            <a:extLst>
              <a:ext uri="{FF2B5EF4-FFF2-40B4-BE49-F238E27FC236}">
                <a16:creationId xmlns:a16="http://schemas.microsoft.com/office/drawing/2014/main" id="{15418837-E689-97BE-9FAD-FEDBD599EBAD}"/>
              </a:ext>
              <a:ext uri="{C183D7F6-B498-43B3-948B-1728B52AA6E4}">
                <adec:decorative xmlns:adec="http://schemas.microsoft.com/office/drawing/2017/decorative" val="1"/>
              </a:ext>
            </a:extLst>
          </p:cNvPr>
          <p:cNvSpPr/>
          <p:nvPr userDrawn="1"/>
        </p:nvSpPr>
        <p:spPr>
          <a:xfrm rot="10800000" flipH="1">
            <a:off x="11109434" y="3527042"/>
            <a:ext cx="1082566" cy="1616525"/>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5"/>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789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7DF76A42-387B-8D66-1214-D40462070066}"/>
              </a:ext>
              <a:ext uri="{C183D7F6-B498-43B3-948B-1728B52AA6E4}">
                <adec:decorative xmlns:adec="http://schemas.microsoft.com/office/drawing/2017/decorative" val="1"/>
              </a:ext>
            </a:extLst>
          </p:cNvPr>
          <p:cNvSpPr/>
          <p:nvPr userDrawn="1"/>
        </p:nvSpPr>
        <p:spPr>
          <a:xfrm>
            <a:off x="7940621" y="704193"/>
            <a:ext cx="2296455" cy="229645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pSp>
        <p:nvGrpSpPr>
          <p:cNvPr id="8" name="Group 7">
            <a:extLst>
              <a:ext uri="{FF2B5EF4-FFF2-40B4-BE49-F238E27FC236}">
                <a16:creationId xmlns:a16="http://schemas.microsoft.com/office/drawing/2014/main" id="{D2ACE818-46EF-547E-9315-A849483036BF}"/>
              </a:ext>
              <a:ext uri="{C183D7F6-B498-43B3-948B-1728B52AA6E4}">
                <adec:decorative xmlns:adec="http://schemas.microsoft.com/office/drawing/2017/decorative" val="1"/>
              </a:ext>
            </a:extLst>
          </p:cNvPr>
          <p:cNvGrpSpPr/>
          <p:nvPr userDrawn="1"/>
        </p:nvGrpSpPr>
        <p:grpSpPr>
          <a:xfrm>
            <a:off x="577652" y="0"/>
            <a:ext cx="8798419" cy="6816262"/>
            <a:chOff x="577652" y="-28502"/>
            <a:chExt cx="8798419" cy="6816262"/>
          </a:xfrm>
        </p:grpSpPr>
        <p:sp>
          <p:nvSpPr>
            <p:cNvPr id="9" name="Oval 8">
              <a:extLst>
                <a:ext uri="{FF2B5EF4-FFF2-40B4-BE49-F238E27FC236}">
                  <a16:creationId xmlns:a16="http://schemas.microsoft.com/office/drawing/2014/main" id="{E9644D21-8793-9A96-F305-5D20EE342B26}"/>
                </a:ext>
              </a:extLst>
            </p:cNvPr>
            <p:cNvSpPr/>
            <p:nvPr userDrawn="1"/>
          </p:nvSpPr>
          <p:spPr>
            <a:xfrm>
              <a:off x="2815929" y="148929"/>
              <a:ext cx="6560142" cy="65601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DF8D7AEF-C845-09F0-F31C-20B32BBA1EBA}"/>
                </a:ext>
              </a:extLst>
            </p:cNvPr>
            <p:cNvSpPr/>
            <p:nvPr userDrawn="1"/>
          </p:nvSpPr>
          <p:spPr>
            <a:xfrm rot="9222429" flipV="1">
              <a:off x="2494119" y="-28502"/>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5F9D44CB-887B-C74D-3E96-5607E84DAEFF}"/>
                </a:ext>
              </a:extLst>
            </p:cNvPr>
            <p:cNvSpPr/>
            <p:nvPr userDrawn="1"/>
          </p:nvSpPr>
          <p:spPr>
            <a:xfrm>
              <a:off x="577652" y="1085116"/>
              <a:ext cx="759403"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4" name="Freeform: Shape 19">
            <a:extLst>
              <a:ext uri="{FF2B5EF4-FFF2-40B4-BE49-F238E27FC236}">
                <a16:creationId xmlns:a16="http://schemas.microsoft.com/office/drawing/2014/main" id="{87D193F4-2337-0048-1BE7-C9A8154191F9}"/>
              </a:ext>
              <a:ext uri="{C183D7F6-B498-43B3-948B-1728B52AA6E4}">
                <adec:decorative xmlns:adec="http://schemas.microsoft.com/office/drawing/2017/decorative" val="1"/>
              </a:ext>
            </a:extLst>
          </p:cNvPr>
          <p:cNvSpPr/>
          <p:nvPr userDrawn="1"/>
        </p:nvSpPr>
        <p:spPr>
          <a:xfrm rot="16200000" flipH="1">
            <a:off x="936118" y="5508455"/>
            <a:ext cx="1082566" cy="1616525"/>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5" name="Straight Connector 14">
            <a:extLst>
              <a:ext uri="{FF2B5EF4-FFF2-40B4-BE49-F238E27FC236}">
                <a16:creationId xmlns:a16="http://schemas.microsoft.com/office/drawing/2014/main" id="{45EE4510-BCBA-C39A-BEF1-A391A3304F88}"/>
              </a:ext>
              <a:ext uri="{C183D7F6-B498-43B3-948B-1728B52AA6E4}">
                <adec:decorative xmlns:adec="http://schemas.microsoft.com/office/drawing/2017/decorative" val="1"/>
              </a:ext>
            </a:extLst>
          </p:cNvPr>
          <p:cNvCxnSpPr>
            <a:cxnSpLocks/>
          </p:cNvCxnSpPr>
          <p:nvPr userDrawn="1"/>
        </p:nvCxnSpPr>
        <p:spPr>
          <a:xfrm>
            <a:off x="11494655" y="5270490"/>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2815929" y="1349825"/>
            <a:ext cx="6560142" cy="3063149"/>
          </a:xfrm>
        </p:spPr>
        <p:txBody>
          <a:bodyPr anchor="ctr">
            <a:noAutofit/>
          </a:bodyPr>
          <a:lstStyle>
            <a:lvl1pPr algn="ctr">
              <a:defRPr sz="6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2815929" y="4412973"/>
            <a:ext cx="6560142" cy="1935571"/>
          </a:xfrm>
        </p:spPr>
        <p:txBody>
          <a:bodyPr>
            <a:noAutofit/>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a:t>
            </a:r>
          </a:p>
        </p:txBody>
      </p:sp>
      <p:sp>
        <p:nvSpPr>
          <p:cNvPr id="4" name="Date Placeholder 3">
            <a:extLst>
              <a:ext uri="{FF2B5EF4-FFF2-40B4-BE49-F238E27FC236}">
                <a16:creationId xmlns:a16="http://schemas.microsoft.com/office/drawing/2014/main" id="{C0070940-5919-2C95-2278-32E50BF14DD1}"/>
              </a:ext>
            </a:extLst>
          </p:cNvPr>
          <p:cNvSpPr>
            <a:spLocks noGrp="1"/>
          </p:cNvSpPr>
          <p:nvPr>
            <p:ph type="dt" sz="half" idx="10"/>
          </p:nvPr>
        </p:nvSpPr>
        <p:spPr/>
        <p:txBody>
          <a:bodyPr/>
          <a:lstStyle/>
          <a:p>
            <a:fld id="{D6D8061D-18C3-4F4F-85EF-561633F58754}" type="datetimeFigureOut">
              <a:rPr lang="en-US" smtClean="0"/>
              <a:t>11/12/2025</a:t>
            </a:fld>
            <a:endParaRPr lang="en-US"/>
          </a:p>
        </p:txBody>
      </p:sp>
      <p:sp>
        <p:nvSpPr>
          <p:cNvPr id="5" name="Footer Placeholder 4">
            <a:extLst>
              <a:ext uri="{FF2B5EF4-FFF2-40B4-BE49-F238E27FC236}">
                <a16:creationId xmlns:a16="http://schemas.microsoft.com/office/drawing/2014/main" id="{1957D599-49CF-19FE-6D86-C5EDB765F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931DF1-1C8D-86B9-BFDD-098FFC00FDC2}"/>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56372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p:txBody>
          <a:bodyPr anchor="ctr" anchorCtr="0">
            <a:noAutofit/>
          </a:bodyPr>
          <a:lstStyle>
            <a:lvl1pPr>
              <a:defRPr/>
            </a:lvl1pPr>
          </a:lstStyle>
          <a:p>
            <a:r>
              <a:rPr lang="en-US"/>
              <a:t>Click to add title</a:t>
            </a:r>
          </a:p>
        </p:txBody>
      </p:sp>
      <p:sp>
        <p:nvSpPr>
          <p:cNvPr id="3" name="Content Placeholder 2">
            <a:extLst>
              <a:ext uri="{FF2B5EF4-FFF2-40B4-BE49-F238E27FC236}">
                <a16:creationId xmlns:a16="http://schemas.microsoft.com/office/drawing/2014/main" id="{0C813049-5F46-053E-6279-8183259649A6}"/>
              </a:ext>
            </a:extLst>
          </p:cNvPr>
          <p:cNvSpPr>
            <a:spLocks noGrp="1"/>
          </p:cNvSpPr>
          <p:nvPr>
            <p:ph sz="half" idx="1" hasCustomPrompt="1"/>
          </p:nvPr>
        </p:nvSpPr>
        <p:spPr>
          <a:xfrm>
            <a:off x="838200" y="1825625"/>
            <a:ext cx="4915163" cy="4297680"/>
          </a:xfrm>
        </p:spPr>
        <p:txBody>
          <a:bodyPr>
            <a:normAutofit/>
          </a:bodyPr>
          <a:lstStyle>
            <a:lvl1pPr marL="0" indent="0">
              <a:spcBef>
                <a:spcPts val="1000"/>
              </a:spcBef>
              <a:spcAft>
                <a:spcPts val="800"/>
              </a:spcAft>
              <a:buNone/>
              <a:defRPr sz="2000"/>
            </a:lvl1pPr>
            <a:lvl2pPr marL="228600" indent="-228600">
              <a:spcBef>
                <a:spcPts val="1000"/>
              </a:spcBef>
              <a:spcAft>
                <a:spcPts val="800"/>
              </a:spcAft>
              <a:buClr>
                <a:schemeClr val="accent2"/>
              </a:buClr>
              <a:buFont typeface="Arial" panose="020B0604020202020204" pitchFamily="34" charset="0"/>
              <a:buChar char="•"/>
              <a:defRPr sz="2000"/>
            </a:lvl2pPr>
            <a:lvl3pPr marL="594360" indent="-228600">
              <a:spcBef>
                <a:spcPts val="1000"/>
              </a:spcBef>
              <a:spcAft>
                <a:spcPts val="800"/>
              </a:spcAft>
              <a:buClr>
                <a:schemeClr val="accent2"/>
              </a:buClr>
              <a:buFont typeface="Arial" panose="020B0604020202020204" pitchFamily="34" charset="0"/>
              <a:buChar char="•"/>
              <a:defRPr sz="2000"/>
            </a:lvl3pPr>
            <a:lvl4pPr marL="868680" indent="-228600">
              <a:spcBef>
                <a:spcPts val="1000"/>
              </a:spcBef>
              <a:spcAft>
                <a:spcPts val="800"/>
              </a:spcAft>
              <a:buClr>
                <a:schemeClr val="accent2"/>
              </a:buClr>
              <a:buFont typeface="Arial" panose="020B0604020202020204" pitchFamily="34" charset="0"/>
              <a:buChar char="•"/>
              <a:defRPr sz="2000"/>
            </a:lvl4pPr>
            <a:lvl5pPr marL="1143000" indent="-228600">
              <a:spcBef>
                <a:spcPts val="1000"/>
              </a:spcBef>
              <a:spcAft>
                <a:spcPts val="800"/>
              </a:spcAft>
              <a:buClr>
                <a:schemeClr val="accent2"/>
              </a:buClr>
              <a:buFont typeface="Arial" panose="020B0604020202020204" pitchFamily="34" charset="0"/>
              <a:buChar char="•"/>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5" name="Content Placeholder 2">
            <a:extLst>
              <a:ext uri="{FF2B5EF4-FFF2-40B4-BE49-F238E27FC236}">
                <a16:creationId xmlns:a16="http://schemas.microsoft.com/office/drawing/2014/main" id="{5FB01ADF-164A-96FB-0129-C2A0F0ED0A85}"/>
              </a:ext>
            </a:extLst>
          </p:cNvPr>
          <p:cNvSpPr>
            <a:spLocks noGrp="1"/>
          </p:cNvSpPr>
          <p:nvPr>
            <p:ph sz="half" idx="15" hasCustomPrompt="1"/>
          </p:nvPr>
        </p:nvSpPr>
        <p:spPr>
          <a:xfrm>
            <a:off x="6147896" y="1816916"/>
            <a:ext cx="5212080" cy="4297680"/>
          </a:xfrm>
        </p:spPr>
        <p:txBody>
          <a:bodyPr>
            <a:normAutofit/>
          </a:bodyPr>
          <a:lstStyle>
            <a:lvl1pPr marL="0" indent="0">
              <a:spcBef>
                <a:spcPts val="1000"/>
              </a:spcBef>
              <a:spcAft>
                <a:spcPts val="800"/>
              </a:spcAft>
              <a:buNone/>
              <a:defRPr sz="2000"/>
            </a:lvl1pPr>
            <a:lvl2pPr marL="228600" indent="-228600">
              <a:spcBef>
                <a:spcPts val="1000"/>
              </a:spcBef>
              <a:spcAft>
                <a:spcPts val="800"/>
              </a:spcAft>
              <a:buClr>
                <a:schemeClr val="accent2"/>
              </a:buClr>
              <a:buFont typeface="Arial" panose="020B0604020202020204" pitchFamily="34" charset="0"/>
              <a:buChar char="•"/>
              <a:defRPr sz="2000"/>
            </a:lvl2pPr>
            <a:lvl3pPr marL="594360" indent="-228600">
              <a:spcBef>
                <a:spcPts val="1000"/>
              </a:spcBef>
              <a:spcAft>
                <a:spcPts val="800"/>
              </a:spcAft>
              <a:buClr>
                <a:schemeClr val="accent2"/>
              </a:buClr>
              <a:buFont typeface="Arial" panose="020B0604020202020204" pitchFamily="34" charset="0"/>
              <a:buChar char="•"/>
              <a:defRPr sz="2000"/>
            </a:lvl3pPr>
            <a:lvl4pPr marL="868680" indent="-228600">
              <a:spcBef>
                <a:spcPts val="1000"/>
              </a:spcBef>
              <a:spcAft>
                <a:spcPts val="800"/>
              </a:spcAft>
              <a:buClr>
                <a:schemeClr val="accent2"/>
              </a:buClr>
              <a:buFont typeface="Arial" panose="020B0604020202020204" pitchFamily="34" charset="0"/>
              <a:buChar char="•"/>
              <a:defRPr sz="2000"/>
            </a:lvl4pPr>
            <a:lvl5pPr marL="1143000" indent="-228600">
              <a:spcBef>
                <a:spcPts val="1000"/>
              </a:spcBef>
              <a:spcAft>
                <a:spcPts val="800"/>
              </a:spcAft>
              <a:buClr>
                <a:schemeClr val="accent2"/>
              </a:buClr>
              <a:buFont typeface="Arial" panose="020B0604020202020204" pitchFamily="34" charset="0"/>
              <a:buChar char="•"/>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id="{C263F0DD-A38B-64B8-7412-087B487E6D47}"/>
              </a:ext>
              <a:ext uri="{C183D7F6-B498-43B3-948B-1728B52AA6E4}">
                <adec:decorative xmlns:adec="http://schemas.microsoft.com/office/drawing/2017/decorative" val="1"/>
              </a:ext>
            </a:extLst>
          </p:cNvPr>
          <p:cNvGrpSpPr/>
          <p:nvPr userDrawn="1"/>
        </p:nvGrpSpPr>
        <p:grpSpPr>
          <a:xfrm>
            <a:off x="123536" y="2"/>
            <a:ext cx="12068464" cy="6857998"/>
            <a:chOff x="123536" y="2"/>
            <a:chExt cx="12068464" cy="6857998"/>
          </a:xfrm>
        </p:grpSpPr>
        <p:sp>
          <p:nvSpPr>
            <p:cNvPr id="12" name="Freeform: Shape 9">
              <a:extLst>
                <a:ext uri="{FF2B5EF4-FFF2-40B4-BE49-F238E27FC236}">
                  <a16:creationId xmlns:a16="http://schemas.microsoft.com/office/drawing/2014/main" id="{44CE2FB7-A856-E3C3-9798-73AAFB7901B8}"/>
                </a:ext>
              </a:extLst>
            </p:cNvPr>
            <p:cNvSpPr/>
            <p:nvPr userDrawn="1"/>
          </p:nvSpPr>
          <p:spPr>
            <a:xfrm>
              <a:off x="5671336"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0">
              <a:extLst>
                <a:ext uri="{FF2B5EF4-FFF2-40B4-BE49-F238E27FC236}">
                  <a16:creationId xmlns:a16="http://schemas.microsoft.com/office/drawing/2014/main" id="{47ED62E5-894A-A8F9-A6DC-4A5C147CDE78}"/>
                </a:ext>
              </a:extLst>
            </p:cNvPr>
            <p:cNvSpPr/>
            <p:nvPr userDrawn="1"/>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Shape 11">
              <a:extLst>
                <a:ext uri="{FF2B5EF4-FFF2-40B4-BE49-F238E27FC236}">
                  <a16:creationId xmlns:a16="http://schemas.microsoft.com/office/drawing/2014/main" id="{5C181CD4-C69B-2826-AF23-060D677248A9}"/>
                </a:ext>
              </a:extLst>
            </p:cNvPr>
            <p:cNvSpPr/>
            <p:nvPr userDrawn="1"/>
          </p:nvSpPr>
          <p:spPr>
            <a:xfrm rot="5400000">
              <a:off x="11328915" y="3872201"/>
              <a:ext cx="1214656" cy="51151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11/12/2025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50529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p:txBody>
          <a:bodyPr anchor="ctr" anchorCtr="0">
            <a:noAutofit/>
          </a:bodyPr>
          <a:lstStyle/>
          <a:p>
            <a:r>
              <a:rPr lang="en-US"/>
              <a:t>Click to add title</a:t>
            </a:r>
          </a:p>
        </p:txBody>
      </p:sp>
      <p:sp>
        <p:nvSpPr>
          <p:cNvPr id="11" name="Content Placeholder 2">
            <a:extLst>
              <a:ext uri="{FF2B5EF4-FFF2-40B4-BE49-F238E27FC236}">
                <a16:creationId xmlns:a16="http://schemas.microsoft.com/office/drawing/2014/main" id="{60538251-2B75-FA20-0F29-FB58583E6125}"/>
              </a:ext>
            </a:extLst>
          </p:cNvPr>
          <p:cNvSpPr>
            <a:spLocks noGrp="1"/>
          </p:cNvSpPr>
          <p:nvPr>
            <p:ph sz="half" idx="1" hasCustomPrompt="1"/>
          </p:nvPr>
        </p:nvSpPr>
        <p:spPr>
          <a:xfrm>
            <a:off x="838201" y="1825625"/>
            <a:ext cx="3108958" cy="4297680"/>
          </a:xfrm>
        </p:spPr>
        <p:txBody>
          <a:bodyPr>
            <a:normAutofit/>
          </a:bodyPr>
          <a:lstStyle>
            <a:lvl1pPr marL="228600" indent="-228600">
              <a:spcBef>
                <a:spcPts val="1000"/>
              </a:spcBef>
              <a:spcAft>
                <a:spcPts val="800"/>
              </a:spcAft>
              <a:buClr>
                <a:schemeClr val="accent2"/>
              </a:buClr>
              <a:buFont typeface="Arial" panose="020B0604020202020204" pitchFamily="34" charset="0"/>
              <a:buChar char="•"/>
              <a:defRPr sz="1800"/>
            </a:lvl1pPr>
            <a:lvl2pPr marL="285750" indent="-285750">
              <a:spcBef>
                <a:spcPts val="1000"/>
              </a:spcBef>
              <a:spcAft>
                <a:spcPts val="800"/>
              </a:spcAft>
              <a:buClr>
                <a:schemeClr val="accent2"/>
              </a:buClr>
              <a:buFont typeface="Arial" panose="020B0604020202020204" pitchFamily="34" charset="0"/>
              <a:buChar char="•"/>
              <a:defRPr sz="1800"/>
            </a:lvl2pPr>
            <a:lvl3pPr marL="651510" indent="-285750">
              <a:spcBef>
                <a:spcPts val="1000"/>
              </a:spcBef>
              <a:spcAft>
                <a:spcPts val="800"/>
              </a:spcAft>
              <a:buClr>
                <a:schemeClr val="accent2"/>
              </a:buClr>
              <a:buFont typeface="Arial" panose="020B0604020202020204" pitchFamily="34" charset="0"/>
              <a:buChar char="•"/>
              <a:defRPr sz="1800"/>
            </a:lvl3pPr>
            <a:lvl4pPr marL="925830" indent="-285750">
              <a:spcBef>
                <a:spcPts val="1000"/>
              </a:spcBef>
              <a:spcAft>
                <a:spcPts val="800"/>
              </a:spcAft>
              <a:buClr>
                <a:schemeClr val="accent2"/>
              </a:buClr>
              <a:buFont typeface="Arial" panose="020B0604020202020204" pitchFamily="34" charset="0"/>
              <a:buChar char="•"/>
              <a:defRPr sz="1800"/>
            </a:lvl4pPr>
            <a:lvl5pPr marL="1200150" indent="-285750">
              <a:spcBef>
                <a:spcPts val="1000"/>
              </a:spcBef>
              <a:spcAft>
                <a:spcPts val="800"/>
              </a:spcAft>
              <a:buClr>
                <a:schemeClr val="accent2"/>
              </a:buClr>
              <a:buFont typeface="Arial" panose="020B0604020202020204" pitchFamily="34" charset="0"/>
              <a:buChar char="•"/>
              <a:defRPr sz="18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2" name="Content Placeholder 2">
            <a:extLst>
              <a:ext uri="{FF2B5EF4-FFF2-40B4-BE49-F238E27FC236}">
                <a16:creationId xmlns:a16="http://schemas.microsoft.com/office/drawing/2014/main" id="{A06C49DD-8C29-93EA-04F4-22F84080DF5C}"/>
              </a:ext>
            </a:extLst>
          </p:cNvPr>
          <p:cNvSpPr>
            <a:spLocks noGrp="1"/>
          </p:cNvSpPr>
          <p:nvPr>
            <p:ph sz="half" idx="15" hasCustomPrompt="1"/>
          </p:nvPr>
        </p:nvSpPr>
        <p:spPr>
          <a:xfrm>
            <a:off x="4661820" y="1816916"/>
            <a:ext cx="6698156" cy="4297680"/>
          </a:xfrm>
        </p:spPr>
        <p:txBody>
          <a:bodyPr>
            <a:normAutofit/>
          </a:bodyPr>
          <a:lstStyle>
            <a:lvl1pPr marL="0" indent="0">
              <a:spcBef>
                <a:spcPts val="1000"/>
              </a:spcBef>
              <a:spcAft>
                <a:spcPts val="800"/>
              </a:spcAft>
              <a:buNone/>
              <a:defRPr sz="1800"/>
            </a:lvl1pPr>
            <a:lvl2pPr marL="228600" indent="-228600">
              <a:spcBef>
                <a:spcPts val="1000"/>
              </a:spcBef>
              <a:spcAft>
                <a:spcPts val="800"/>
              </a:spcAft>
              <a:buClr>
                <a:schemeClr val="accent2"/>
              </a:buClr>
              <a:buFont typeface="Arial" panose="020B0604020202020204" pitchFamily="34" charset="0"/>
              <a:buChar char="•"/>
              <a:defRPr sz="1800"/>
            </a:lvl2pPr>
            <a:lvl3pPr marL="594360" indent="-228600">
              <a:spcBef>
                <a:spcPts val="1000"/>
              </a:spcBef>
              <a:spcAft>
                <a:spcPts val="800"/>
              </a:spcAft>
              <a:buClr>
                <a:schemeClr val="accent2"/>
              </a:buClr>
              <a:buFont typeface="Arial" panose="020B0604020202020204" pitchFamily="34" charset="0"/>
              <a:buChar char="•"/>
              <a:defRPr sz="1800"/>
            </a:lvl3pPr>
            <a:lvl4pPr marL="868680" indent="-228600">
              <a:spcBef>
                <a:spcPts val="1000"/>
              </a:spcBef>
              <a:spcAft>
                <a:spcPts val="800"/>
              </a:spcAft>
              <a:buClr>
                <a:schemeClr val="accent2"/>
              </a:buClr>
              <a:buFont typeface="Arial" panose="020B0604020202020204" pitchFamily="34" charset="0"/>
              <a:buChar char="•"/>
              <a:defRPr sz="1800"/>
            </a:lvl4pPr>
            <a:lvl5pPr marL="1143000" indent="-228600">
              <a:spcBef>
                <a:spcPts val="1000"/>
              </a:spcBef>
              <a:spcAft>
                <a:spcPts val="800"/>
              </a:spcAft>
              <a:buClr>
                <a:schemeClr val="accent2"/>
              </a:buClr>
              <a:buFont typeface="Arial" panose="020B0604020202020204" pitchFamily="34" charset="0"/>
              <a:buChar char="•"/>
              <a:defRPr sz="18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11/12/2025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
        <p:nvSpPr>
          <p:cNvPr id="8" name="Freeform: Shape 11">
            <a:extLst>
              <a:ext uri="{FF2B5EF4-FFF2-40B4-BE49-F238E27FC236}">
                <a16:creationId xmlns:a16="http://schemas.microsoft.com/office/drawing/2014/main" id="{1E75594D-82D2-74F6-56EC-46FCD28CBE68}"/>
              </a:ext>
              <a:ext uri="{C183D7F6-B498-43B3-948B-1728B52AA6E4}">
                <adec:decorative xmlns:adec="http://schemas.microsoft.com/office/drawing/2017/decorative" val="1"/>
              </a:ext>
            </a:extLst>
          </p:cNvPr>
          <p:cNvSpPr/>
          <p:nvPr userDrawn="1"/>
        </p:nvSpPr>
        <p:spPr>
          <a:xfrm>
            <a:off x="9994966" y="0"/>
            <a:ext cx="1214656" cy="51151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13">
            <a:extLst>
              <a:ext uri="{FF2B5EF4-FFF2-40B4-BE49-F238E27FC236}">
                <a16:creationId xmlns:a16="http://schemas.microsoft.com/office/drawing/2014/main" id="{FF4E0F5B-0892-2688-EFD3-284369DA50CD}"/>
              </a:ext>
              <a:ext uri="{C183D7F6-B498-43B3-948B-1728B52AA6E4}">
                <adec:decorative xmlns:adec="http://schemas.microsoft.com/office/drawing/2017/decorative" val="1"/>
              </a:ext>
            </a:extLst>
          </p:cNvPr>
          <p:cNvSpPr/>
          <p:nvPr userDrawn="1"/>
        </p:nvSpPr>
        <p:spPr>
          <a:xfrm rot="10800000">
            <a:off x="8097530" y="5590215"/>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0" name="Straight Connector 9">
            <a:extLst>
              <a:ext uri="{FF2B5EF4-FFF2-40B4-BE49-F238E27FC236}">
                <a16:creationId xmlns:a16="http://schemas.microsoft.com/office/drawing/2014/main" id="{71D8715A-3067-732D-C410-868C7CCCF750}"/>
              </a:ext>
              <a:ext uri="{C183D7F6-B498-43B3-948B-1728B52AA6E4}">
                <adec:decorative xmlns:adec="http://schemas.microsoft.com/office/drawing/2017/decorative" val="1"/>
              </a:ext>
            </a:extLst>
          </p:cNvPr>
          <p:cNvCxnSpPr>
            <a:cxnSpLocks/>
          </p:cNvCxnSpPr>
          <p:nvPr userDrawn="1"/>
        </p:nvCxnSpPr>
        <p:spPr>
          <a:xfrm rot="16200000">
            <a:off x="982378" y="551212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785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807BCF9-2F5B-200E-2E6C-E177DB56ECB0}"/>
              </a:ext>
              <a:ext uri="{C183D7F6-B498-43B3-948B-1728B52AA6E4}">
                <adec:decorative xmlns:adec="http://schemas.microsoft.com/office/drawing/2017/decorative" val="1"/>
              </a:ext>
            </a:extLst>
          </p:cNvPr>
          <p:cNvGrpSpPr/>
          <p:nvPr userDrawn="1"/>
        </p:nvGrpSpPr>
        <p:grpSpPr>
          <a:xfrm>
            <a:off x="0" y="7458"/>
            <a:ext cx="7083733" cy="6182202"/>
            <a:chOff x="0" y="7460"/>
            <a:chExt cx="7083733" cy="6182202"/>
          </a:xfrm>
        </p:grpSpPr>
        <p:sp>
          <p:nvSpPr>
            <p:cNvPr id="9" name="Freeform: Shape 14">
              <a:extLst>
                <a:ext uri="{FF2B5EF4-FFF2-40B4-BE49-F238E27FC236}">
                  <a16:creationId xmlns:a16="http://schemas.microsoft.com/office/drawing/2014/main" id="{7A624B2B-50FD-9351-987F-2E5A5472CAB6}"/>
                </a:ext>
              </a:extLst>
            </p:cNvPr>
            <p:cNvSpPr/>
            <p:nvPr userDrawn="1"/>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Freeform: Shape 13">
              <a:extLst>
                <a:ext uri="{FF2B5EF4-FFF2-40B4-BE49-F238E27FC236}">
                  <a16:creationId xmlns:a16="http://schemas.microsoft.com/office/drawing/2014/main" id="{51E534EE-E0F1-2BD9-9A82-7656B90A2D9D}"/>
                </a:ext>
              </a:extLst>
            </p:cNvPr>
            <p:cNvSpPr/>
            <p:nvPr userDrawn="1"/>
          </p:nvSpPr>
          <p:spPr>
            <a:xfrm>
              <a:off x="6234405" y="7460"/>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200" y="198437"/>
            <a:ext cx="5257800" cy="2324046"/>
          </a:xfrm>
        </p:spPr>
        <p:txBody>
          <a:bodyPr anchor="b" anchorCtr="0">
            <a:noAutofit/>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0C813049-5F46-053E-6279-8183259649A6}"/>
              </a:ext>
            </a:extLst>
          </p:cNvPr>
          <p:cNvSpPr>
            <a:spLocks noGrp="1"/>
          </p:cNvSpPr>
          <p:nvPr>
            <p:ph sz="half" idx="1" hasCustomPrompt="1"/>
          </p:nvPr>
        </p:nvSpPr>
        <p:spPr>
          <a:xfrm>
            <a:off x="838200" y="2657316"/>
            <a:ext cx="5257800" cy="3369858"/>
          </a:xfrm>
        </p:spPr>
        <p:txBody>
          <a:bodyPr>
            <a:normAutofit/>
          </a:bodyPr>
          <a:lstStyle>
            <a:lvl1pPr marL="0" indent="0">
              <a:spcBef>
                <a:spcPts val="1000"/>
              </a:spcBef>
              <a:spcAft>
                <a:spcPts val="800"/>
              </a:spcAft>
              <a:buNone/>
              <a:defRPr sz="1800"/>
            </a:lvl1pPr>
            <a:lvl2pPr marL="742950" indent="-285750">
              <a:spcBef>
                <a:spcPts val="1000"/>
              </a:spcBef>
              <a:spcAft>
                <a:spcPts val="800"/>
              </a:spcAft>
              <a:buClr>
                <a:schemeClr val="accent2"/>
              </a:buClr>
              <a:buFont typeface="Arial" panose="020B0604020202020204" pitchFamily="34" charset="0"/>
              <a:buChar char="•"/>
              <a:defRPr sz="1600"/>
            </a:lvl2pPr>
            <a:lvl3pPr marL="1200150" indent="-285750">
              <a:spcBef>
                <a:spcPts val="1000"/>
              </a:spcBef>
              <a:spcAft>
                <a:spcPts val="800"/>
              </a:spcAft>
              <a:buClr>
                <a:schemeClr val="accent2"/>
              </a:buClr>
              <a:buFont typeface="Arial" panose="020B0604020202020204" pitchFamily="34" charset="0"/>
              <a:buChar char="•"/>
              <a:defRPr sz="1400"/>
            </a:lvl3pPr>
            <a:lvl4pPr marL="1543050" indent="-171450">
              <a:spcBef>
                <a:spcPts val="1000"/>
              </a:spcBef>
              <a:spcAft>
                <a:spcPts val="800"/>
              </a:spcAft>
              <a:buClr>
                <a:schemeClr val="accent2"/>
              </a:buClr>
              <a:buFont typeface="Arial" panose="020B0604020202020204" pitchFamily="34" charset="0"/>
              <a:buChar char="•"/>
              <a:defRPr sz="1200"/>
            </a:lvl4pPr>
            <a:lvl5pPr marL="2000250" indent="-171450">
              <a:spcBef>
                <a:spcPts val="1000"/>
              </a:spcBef>
              <a:spcAft>
                <a:spcPts val="800"/>
              </a:spcAft>
              <a:buClr>
                <a:schemeClr val="accent2"/>
              </a:buClr>
              <a:buFont typeface="Arial" panose="020B0604020202020204" pitchFamily="34" charset="0"/>
              <a:buChar char="•"/>
              <a:defRPr sz="12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BC013AD6-0EF3-2B25-DDBD-2DF706123AEE}"/>
              </a:ext>
            </a:extLst>
          </p:cNvPr>
          <p:cNvSpPr>
            <a:spLocks noGrp="1"/>
          </p:cNvSpPr>
          <p:nvPr>
            <p:ph type="pic" sz="quarter" idx="13"/>
          </p:nvPr>
        </p:nvSpPr>
        <p:spPr>
          <a:xfrm>
            <a:off x="6413114" y="845068"/>
            <a:ext cx="5193792" cy="5193792"/>
          </a:xfrm>
          <a:prstGeom prst="ellipse">
            <a:avLst/>
          </a:prstGeom>
        </p:spPr>
        <p:txBody>
          <a:bodyPr/>
          <a:lstStyle>
            <a:lvl1pPr marL="0" indent="0" algn="ctr">
              <a:buNone/>
              <a:defRPr/>
            </a:lvl1pPr>
          </a:lstStyle>
          <a:p>
            <a:r>
              <a:rPr lang="en-US"/>
              <a:t>Click icon to add picture</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11/12/2025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845438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Tabl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21BD3DB-6F51-C1AE-FF0E-D0BDCB55F30B}"/>
              </a:ext>
              <a:ext uri="{C183D7F6-B498-43B3-948B-1728B52AA6E4}">
                <adec:decorative xmlns:adec="http://schemas.microsoft.com/office/drawing/2017/decorative" val="1"/>
              </a:ext>
            </a:extLst>
          </p:cNvPr>
          <p:cNvGrpSpPr/>
          <p:nvPr userDrawn="1"/>
        </p:nvGrpSpPr>
        <p:grpSpPr>
          <a:xfrm>
            <a:off x="123536" y="2"/>
            <a:ext cx="11220225" cy="6857998"/>
            <a:chOff x="123536" y="2"/>
            <a:chExt cx="11220225" cy="6857998"/>
          </a:xfrm>
        </p:grpSpPr>
        <p:sp>
          <p:nvSpPr>
            <p:cNvPr id="12" name="Freeform: Shape 7">
              <a:extLst>
                <a:ext uri="{FF2B5EF4-FFF2-40B4-BE49-F238E27FC236}">
                  <a16:creationId xmlns:a16="http://schemas.microsoft.com/office/drawing/2014/main" id="{59903C17-0733-BE0C-7392-283FEC2E98B0}"/>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5"/>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Freeform: Shape 1">
              <a:extLst>
                <a:ext uri="{FF2B5EF4-FFF2-40B4-BE49-F238E27FC236}">
                  <a16:creationId xmlns:a16="http://schemas.microsoft.com/office/drawing/2014/main" id="{898A3450-9C87-13ED-79CC-F4F65D14FF72}"/>
                </a:ext>
              </a:extLst>
            </p:cNvPr>
            <p:cNvSpPr/>
            <p:nvPr userDrawn="1"/>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p:txBody>
          <a:bodyPr anchor="ctr" anchorCtr="0">
            <a:noAutofit/>
          </a:bodyPr>
          <a:lstStyle>
            <a:lvl1pPr>
              <a:defRPr/>
            </a:lvl1pPr>
          </a:lstStyle>
          <a:p>
            <a:r>
              <a:rPr lang="en-US"/>
              <a:t>Click to add title</a:t>
            </a:r>
          </a:p>
        </p:txBody>
      </p:sp>
      <p:sp>
        <p:nvSpPr>
          <p:cNvPr id="3" name="Content Placeholder 2">
            <a:extLst>
              <a:ext uri="{FF2B5EF4-FFF2-40B4-BE49-F238E27FC236}">
                <a16:creationId xmlns:a16="http://schemas.microsoft.com/office/drawing/2014/main" id="{0C813049-5F46-053E-6279-8183259649A6}"/>
              </a:ext>
            </a:extLst>
          </p:cNvPr>
          <p:cNvSpPr>
            <a:spLocks noGrp="1"/>
          </p:cNvSpPr>
          <p:nvPr>
            <p:ph sz="half" idx="1" hasCustomPrompt="1"/>
          </p:nvPr>
        </p:nvSpPr>
        <p:spPr>
          <a:xfrm>
            <a:off x="838200" y="1825625"/>
            <a:ext cx="2882462" cy="4297678"/>
          </a:xfrm>
        </p:spPr>
        <p:txBody>
          <a:bodyPr>
            <a:normAutofit/>
          </a:bodyPr>
          <a:lstStyle>
            <a:lvl1pPr marL="0" indent="0">
              <a:spcBef>
                <a:spcPts val="1000"/>
              </a:spcBef>
              <a:spcAft>
                <a:spcPts val="800"/>
              </a:spcAft>
              <a:buNone/>
              <a:defRPr sz="1800"/>
            </a:lvl1pPr>
            <a:lvl2pPr marL="742950" indent="-285750">
              <a:spcBef>
                <a:spcPts val="1000"/>
              </a:spcBef>
              <a:spcAft>
                <a:spcPts val="800"/>
              </a:spcAft>
              <a:buClr>
                <a:schemeClr val="accent2"/>
              </a:buClr>
              <a:buFont typeface="Arial" panose="020B0604020202020204" pitchFamily="34" charset="0"/>
              <a:buChar char="•"/>
              <a:defRPr sz="1600"/>
            </a:lvl2pPr>
            <a:lvl3pPr marL="1200150" indent="-285750">
              <a:spcBef>
                <a:spcPts val="1000"/>
              </a:spcBef>
              <a:spcAft>
                <a:spcPts val="800"/>
              </a:spcAft>
              <a:buClr>
                <a:schemeClr val="accent2"/>
              </a:buClr>
              <a:buFont typeface="Arial" panose="020B0604020202020204" pitchFamily="34" charset="0"/>
              <a:buChar char="•"/>
              <a:defRPr sz="1400"/>
            </a:lvl3pPr>
            <a:lvl4pPr marL="1543050" indent="-171450">
              <a:spcBef>
                <a:spcPts val="1000"/>
              </a:spcBef>
              <a:spcAft>
                <a:spcPts val="800"/>
              </a:spcAft>
              <a:buClr>
                <a:schemeClr val="accent2"/>
              </a:buClr>
              <a:buFont typeface="Arial" panose="020B0604020202020204" pitchFamily="34" charset="0"/>
              <a:buChar char="•"/>
              <a:defRPr sz="1200"/>
            </a:lvl4pPr>
            <a:lvl5pPr marL="2000250" indent="-171450">
              <a:spcBef>
                <a:spcPts val="1000"/>
              </a:spcBef>
              <a:spcAft>
                <a:spcPts val="800"/>
              </a:spcAft>
              <a:buClr>
                <a:schemeClr val="accent2"/>
              </a:buClr>
              <a:buFont typeface="Arial" panose="020B0604020202020204" pitchFamily="34" charset="0"/>
              <a:buChar char="•"/>
              <a:defRPr sz="12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p:nvPr>
        </p:nvSpPr>
        <p:spPr>
          <a:xfrm>
            <a:off x="4038599" y="1825625"/>
            <a:ext cx="7315199" cy="4297680"/>
          </a:xfrm>
        </p:spPr>
        <p:txBody>
          <a:bodyPr>
            <a:normAutofit/>
          </a:bodyPr>
          <a:lstStyle>
            <a:lvl1pPr marL="0" indent="0">
              <a:buNone/>
              <a:defRPr sz="2400"/>
            </a:lvl1pPr>
          </a:lstStyle>
          <a:p>
            <a:r>
              <a:rPr lang="en-US"/>
              <a:t>Click icon to add table</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11/12/2025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8081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97564-C310-6E8C-8689-CE18881B4A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AD99FA-26D9-873B-BE7F-26FEC5C233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19819E-0266-97DD-DFD1-BAAA06AE3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D8061D-18C3-4F4F-85EF-561633F58754}" type="datetimeFigureOut">
              <a:rPr lang="en-US" smtClean="0"/>
              <a:t>11/12/2025</a:t>
            </a:fld>
            <a:endParaRPr lang="en-US"/>
          </a:p>
        </p:txBody>
      </p:sp>
      <p:sp>
        <p:nvSpPr>
          <p:cNvPr id="5" name="Footer Placeholder 4">
            <a:extLst>
              <a:ext uri="{FF2B5EF4-FFF2-40B4-BE49-F238E27FC236}">
                <a16:creationId xmlns:a16="http://schemas.microsoft.com/office/drawing/2014/main" id="{2BFD19C9-01CE-9E2A-CDA5-C15940F05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1801085-7B28-048D-E3D3-9C3614268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D12358-51D2-46B3-9BDE-DF29528B9454}" type="slidenum">
              <a:rPr lang="en-US" smtClean="0"/>
              <a:t>‹#›</a:t>
            </a:fld>
            <a:endParaRPr lang="en-US"/>
          </a:p>
        </p:txBody>
      </p:sp>
    </p:spTree>
    <p:extLst>
      <p:ext uri="{BB962C8B-B14F-4D97-AF65-F5344CB8AC3E}">
        <p14:creationId xmlns:p14="http://schemas.microsoft.com/office/powerpoint/2010/main" val="1965934658"/>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58" r:id="rId3"/>
    <p:sldLayoutId id="2147483650" r:id="rId4"/>
    <p:sldLayoutId id="2147483649" r:id="rId5"/>
    <p:sldLayoutId id="2147483662" r:id="rId6"/>
    <p:sldLayoutId id="2147483663" r:id="rId7"/>
    <p:sldLayoutId id="2147483652" r:id="rId8"/>
    <p:sldLayoutId id="2147483666" r:id="rId9"/>
    <p:sldLayoutId id="2147483664" r:id="rId10"/>
    <p:sldLayoutId id="2147483665"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047101-8D42-6100-9CEA-AEC0FAEAB606}"/>
              </a:ext>
            </a:extLst>
          </p:cNvPr>
          <p:cNvSpPr>
            <a:spLocks noGrp="1"/>
          </p:cNvSpPr>
          <p:nvPr>
            <p:ph type="ctrTitle"/>
          </p:nvPr>
        </p:nvSpPr>
        <p:spPr>
          <a:xfrm>
            <a:off x="4953965" y="3023579"/>
            <a:ext cx="6503375" cy="3507129"/>
          </a:xfrm>
          <a:noFill/>
        </p:spPr>
        <p:txBody>
          <a:bodyPr anchor="b">
            <a:noAutofit/>
          </a:bodyPr>
          <a:lstStyle/>
          <a:p>
            <a:r>
              <a:rPr lang="en-US"/>
              <a:t>Achieving Microsecond Scale Tail Latency Efficiently With Approximate Optimal Scheduling</a:t>
            </a:r>
            <a:br>
              <a:rPr lang="en-US"/>
            </a:br>
            <a:br>
              <a:rPr lang="en-US"/>
            </a:br>
            <a:r>
              <a:rPr lang="en-US" sz="2800"/>
              <a:t>Masoud Heidary</a:t>
            </a:r>
            <a:endParaRPr lang="en-US"/>
          </a:p>
        </p:txBody>
      </p:sp>
      <p:pic>
        <p:nvPicPr>
          <p:cNvPr id="5" name="Picture 4">
            <a:extLst>
              <a:ext uri="{FF2B5EF4-FFF2-40B4-BE49-F238E27FC236}">
                <a16:creationId xmlns:a16="http://schemas.microsoft.com/office/drawing/2014/main" id="{F5DC0FAE-7C74-6DB1-9229-494100AC60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159" y="5173883"/>
            <a:ext cx="1511285" cy="1356825"/>
          </a:xfrm>
          <a:prstGeom prst="rect">
            <a:avLst/>
          </a:prstGeom>
        </p:spPr>
      </p:pic>
    </p:spTree>
    <p:extLst>
      <p:ext uri="{BB962C8B-B14F-4D97-AF65-F5344CB8AC3E}">
        <p14:creationId xmlns:p14="http://schemas.microsoft.com/office/powerpoint/2010/main" val="517426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365125"/>
            <a:ext cx="10515600" cy="1325563"/>
          </a:xfrm>
          <a:noFill/>
        </p:spPr>
        <p:txBody>
          <a:bodyPr anchor="ctr"/>
          <a:lstStyle/>
          <a:p>
            <a:r>
              <a:rPr lang="en-US"/>
              <a:t>3-step solution</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half" idx="1"/>
          </p:nvPr>
        </p:nvSpPr>
        <p:spPr>
          <a:xfrm>
            <a:off x="838200" y="1825625"/>
            <a:ext cx="10515600" cy="4297680"/>
          </a:xfrm>
          <a:noFill/>
        </p:spPr>
        <p:txBody>
          <a:bodyPr>
            <a:normAutofit/>
          </a:bodyPr>
          <a:lstStyle/>
          <a:p>
            <a:r>
              <a:rPr lang="en-US"/>
              <a:t>Concord’s design is driven by approximation of optimal scheduling policies, enabling efficient, low overhead mechanism</a:t>
            </a:r>
          </a:p>
          <a:p>
            <a:pPr marL="457200" indent="-457200">
              <a:buAutoNum type="arabicPeriod"/>
            </a:pPr>
            <a:r>
              <a:rPr lang="en-US"/>
              <a:t>Compiler enforced cooperative preemption: approximate precise preemption with low overhead using compiler instruction and async thread communications between worker thread and dispatcher. While this async leads to slightly imprecise scheduling, it does not significantly impact tail latency.</a:t>
            </a:r>
          </a:p>
          <a:p>
            <a:pPr marL="457200" indent="-457200">
              <a:buAutoNum type="arabicPeriod"/>
            </a:pPr>
            <a:r>
              <a:rPr lang="en-US"/>
              <a:t>Join Bounded Shortest Queue (JBSQ): approximate a single queue via bounded core local queue and a dispatcher, reducing cache stalls.</a:t>
            </a:r>
          </a:p>
          <a:p>
            <a:pPr marL="457200" indent="-457200">
              <a:buAutoNum type="arabicPeriod"/>
            </a:pPr>
            <a:r>
              <a:rPr lang="en-US"/>
              <a:t>Work conserving dispatcher: dispatcher both enqueues, when workers are busy, can run application logic itself (rather than being idle to contribute to throughput) </a:t>
            </a:r>
          </a:p>
          <a:p>
            <a:pPr marL="457200" indent="-457200">
              <a:buAutoNum type="arabicPeriod"/>
            </a:pPr>
            <a:endParaRPr lang="en-US"/>
          </a:p>
        </p:txBody>
      </p:sp>
    </p:spTree>
    <p:extLst>
      <p:ext uri="{BB962C8B-B14F-4D97-AF65-F5344CB8AC3E}">
        <p14:creationId xmlns:p14="http://schemas.microsoft.com/office/powerpoint/2010/main" val="11276497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365125"/>
            <a:ext cx="10515600" cy="1325563"/>
          </a:xfrm>
          <a:noFill/>
        </p:spPr>
        <p:txBody>
          <a:bodyPr anchor="ctr"/>
          <a:lstStyle/>
          <a:p>
            <a:r>
              <a:rPr lang="en-US"/>
              <a:t>3-step solution, compiler enforced cooperation</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half" idx="1"/>
          </p:nvPr>
        </p:nvSpPr>
        <p:spPr>
          <a:xfrm>
            <a:off x="838200" y="1825625"/>
            <a:ext cx="10515600" cy="2119842"/>
          </a:xfrm>
          <a:noFill/>
        </p:spPr>
        <p:txBody>
          <a:bodyPr>
            <a:normAutofit/>
          </a:bodyPr>
          <a:lstStyle/>
          <a:p>
            <a:pPr marL="685800" lvl="1" indent="-457200"/>
            <a:r>
              <a:rPr lang="en-US"/>
              <a:t>Replaced expensive interrupts with a compiler enforced mechanism</a:t>
            </a:r>
          </a:p>
          <a:p>
            <a:pPr marL="685800" lvl="1" indent="-457200"/>
            <a:r>
              <a:rPr lang="en-US"/>
              <a:t>Worker and dispatcher communicate over a </a:t>
            </a:r>
            <a:r>
              <a:rPr lang="en-US" b="1"/>
              <a:t>dedicated shared cache line</a:t>
            </a:r>
            <a:r>
              <a:rPr lang="en-US"/>
              <a:t> instead of IPI (150 CPU cycles per cache miss vs 1200 cycles IPI) -&gt; 8x cheaper</a:t>
            </a:r>
          </a:p>
          <a:p>
            <a:pPr marL="685800" lvl="1" indent="-457200"/>
            <a:r>
              <a:rPr lang="en-US"/>
              <a:t>Workers only preempt when they read a polling point, not instantly</a:t>
            </a:r>
          </a:p>
          <a:p>
            <a:pPr marL="685800" lvl="1" indent="-457200">
              <a:buAutoNum type="arabicPeriod"/>
            </a:pPr>
            <a:endParaRPr lang="en-US"/>
          </a:p>
          <a:p>
            <a:pPr marL="685800" lvl="1" indent="-457200">
              <a:buAutoNum type="arabicPeriod"/>
            </a:pPr>
            <a:endParaRPr lang="en-US"/>
          </a:p>
          <a:p>
            <a:pPr marL="685800" lvl="1" indent="-457200">
              <a:buAutoNum type="arabicPeriod"/>
            </a:pPr>
            <a:endParaRPr lang="en-US"/>
          </a:p>
        </p:txBody>
      </p:sp>
      <p:pic>
        <p:nvPicPr>
          <p:cNvPr id="5" name="Picture 4">
            <a:extLst>
              <a:ext uri="{FF2B5EF4-FFF2-40B4-BE49-F238E27FC236}">
                <a16:creationId xmlns:a16="http://schemas.microsoft.com/office/drawing/2014/main" id="{B9546C02-155D-0BB4-40A3-CA6E47A11F0F}"/>
              </a:ext>
            </a:extLst>
          </p:cNvPr>
          <p:cNvPicPr>
            <a:picLocks noChangeAspect="1"/>
          </p:cNvPicPr>
          <p:nvPr/>
        </p:nvPicPr>
        <p:blipFill>
          <a:blip r:embed="rId3"/>
          <a:stretch>
            <a:fillRect/>
          </a:stretch>
        </p:blipFill>
        <p:spPr>
          <a:xfrm>
            <a:off x="6537405" y="3519384"/>
            <a:ext cx="4708766" cy="2933734"/>
          </a:xfrm>
          <a:prstGeom prst="rect">
            <a:avLst/>
          </a:prstGeom>
        </p:spPr>
      </p:pic>
      <p:sp>
        <p:nvSpPr>
          <p:cNvPr id="6" name="Rectangle: Rounded Corners 5">
            <a:extLst>
              <a:ext uri="{FF2B5EF4-FFF2-40B4-BE49-F238E27FC236}">
                <a16:creationId xmlns:a16="http://schemas.microsoft.com/office/drawing/2014/main" id="{CBDC82DF-2CDE-2E86-21C0-D42CC0EB57A3}"/>
              </a:ext>
            </a:extLst>
          </p:cNvPr>
          <p:cNvSpPr/>
          <p:nvPr/>
        </p:nvSpPr>
        <p:spPr>
          <a:xfrm>
            <a:off x="2881645" y="4705863"/>
            <a:ext cx="1716638" cy="665922"/>
          </a:xfrm>
          <a:prstGeom prst="roundRect">
            <a:avLst>
              <a:gd name="adj" fmla="val 0"/>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sp>
        <p:nvSpPr>
          <p:cNvPr id="7" name="Rectangle: Rounded Corners 6">
            <a:extLst>
              <a:ext uri="{FF2B5EF4-FFF2-40B4-BE49-F238E27FC236}">
                <a16:creationId xmlns:a16="http://schemas.microsoft.com/office/drawing/2014/main" id="{B5C0C7FC-70BA-6209-6529-188573D39D71}"/>
              </a:ext>
            </a:extLst>
          </p:cNvPr>
          <p:cNvSpPr/>
          <p:nvPr/>
        </p:nvSpPr>
        <p:spPr>
          <a:xfrm>
            <a:off x="4722568" y="4705863"/>
            <a:ext cx="775252" cy="665922"/>
          </a:xfrm>
          <a:prstGeom prst="roundRect">
            <a:avLst>
              <a:gd name="adj" fmla="val 3851"/>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T3</a:t>
            </a:r>
          </a:p>
        </p:txBody>
      </p:sp>
      <p:cxnSp>
        <p:nvCxnSpPr>
          <p:cNvPr id="8" name="Straight Arrow Connector 7">
            <a:extLst>
              <a:ext uri="{FF2B5EF4-FFF2-40B4-BE49-F238E27FC236}">
                <a16:creationId xmlns:a16="http://schemas.microsoft.com/office/drawing/2014/main" id="{4BEB3814-38B4-72AF-204F-A5B3F0C072B1}"/>
              </a:ext>
            </a:extLst>
          </p:cNvPr>
          <p:cNvCxnSpPr>
            <a:cxnSpLocks/>
          </p:cNvCxnSpPr>
          <p:nvPr/>
        </p:nvCxnSpPr>
        <p:spPr>
          <a:xfrm>
            <a:off x="2870200" y="5546107"/>
            <a:ext cx="3225800"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9" name="TextBox 8">
            <a:extLst>
              <a:ext uri="{FF2B5EF4-FFF2-40B4-BE49-F238E27FC236}">
                <a16:creationId xmlns:a16="http://schemas.microsoft.com/office/drawing/2014/main" id="{53635B62-B14D-9B97-D29C-60880B1FA2E3}"/>
              </a:ext>
            </a:extLst>
          </p:cNvPr>
          <p:cNvSpPr txBox="1"/>
          <p:nvPr/>
        </p:nvSpPr>
        <p:spPr>
          <a:xfrm>
            <a:off x="3080902" y="5505544"/>
            <a:ext cx="702821" cy="369332"/>
          </a:xfrm>
          <a:prstGeom prst="rect">
            <a:avLst/>
          </a:prstGeom>
          <a:noFill/>
        </p:spPr>
        <p:txBody>
          <a:bodyPr wrap="square" rtlCol="0">
            <a:spAutoFit/>
          </a:bodyPr>
          <a:lstStyle/>
          <a:p>
            <a:r>
              <a:rPr lang="en-US" b="1"/>
              <a:t>Time</a:t>
            </a:r>
          </a:p>
        </p:txBody>
      </p:sp>
      <p:sp>
        <p:nvSpPr>
          <p:cNvPr id="10" name="Rectangle: Rounded Corners 9">
            <a:extLst>
              <a:ext uri="{FF2B5EF4-FFF2-40B4-BE49-F238E27FC236}">
                <a16:creationId xmlns:a16="http://schemas.microsoft.com/office/drawing/2014/main" id="{797B92B9-6F68-3019-A968-8383EF419CF4}"/>
              </a:ext>
            </a:extLst>
          </p:cNvPr>
          <p:cNvSpPr/>
          <p:nvPr/>
        </p:nvSpPr>
        <p:spPr>
          <a:xfrm>
            <a:off x="4604918" y="4711612"/>
            <a:ext cx="117650" cy="660172"/>
          </a:xfrm>
          <a:prstGeom prst="roundRect">
            <a:avLst>
              <a:gd name="adj" fmla="val 1686"/>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617194EF-FE61-B88D-3381-50711EE6CF3C}"/>
              </a:ext>
            </a:extLst>
          </p:cNvPr>
          <p:cNvSpPr/>
          <p:nvPr/>
        </p:nvSpPr>
        <p:spPr>
          <a:xfrm>
            <a:off x="2881645" y="3958529"/>
            <a:ext cx="1716638" cy="665922"/>
          </a:xfrm>
          <a:prstGeom prst="roundRect">
            <a:avLst>
              <a:gd name="adj" fmla="val 0"/>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sp>
        <p:nvSpPr>
          <p:cNvPr id="15" name="Rectangle: Rounded Corners 14">
            <a:extLst>
              <a:ext uri="{FF2B5EF4-FFF2-40B4-BE49-F238E27FC236}">
                <a16:creationId xmlns:a16="http://schemas.microsoft.com/office/drawing/2014/main" id="{135E11D5-7F5F-09E8-34EE-582476FE9C61}"/>
              </a:ext>
            </a:extLst>
          </p:cNvPr>
          <p:cNvSpPr/>
          <p:nvPr/>
        </p:nvSpPr>
        <p:spPr>
          <a:xfrm>
            <a:off x="5057051" y="3958529"/>
            <a:ext cx="775252" cy="665922"/>
          </a:xfrm>
          <a:prstGeom prst="roundRect">
            <a:avLst>
              <a:gd name="adj" fmla="val 3851"/>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T3</a:t>
            </a:r>
          </a:p>
        </p:txBody>
      </p:sp>
      <p:sp>
        <p:nvSpPr>
          <p:cNvPr id="16" name="Rectangle: Rounded Corners 15">
            <a:extLst>
              <a:ext uri="{FF2B5EF4-FFF2-40B4-BE49-F238E27FC236}">
                <a16:creationId xmlns:a16="http://schemas.microsoft.com/office/drawing/2014/main" id="{DA657AF8-1890-8259-7B5C-AA9335391844}"/>
              </a:ext>
            </a:extLst>
          </p:cNvPr>
          <p:cNvSpPr/>
          <p:nvPr/>
        </p:nvSpPr>
        <p:spPr>
          <a:xfrm>
            <a:off x="4615646" y="3958528"/>
            <a:ext cx="452133" cy="665922"/>
          </a:xfrm>
          <a:prstGeom prst="roundRect">
            <a:avLst>
              <a:gd name="adj" fmla="val 1686"/>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4979BED3-1F23-2BD9-0AB9-0E612AF856E3}"/>
              </a:ext>
            </a:extLst>
          </p:cNvPr>
          <p:cNvSpPr/>
          <p:nvPr/>
        </p:nvSpPr>
        <p:spPr>
          <a:xfrm>
            <a:off x="2870200" y="4705863"/>
            <a:ext cx="2962103"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4" name="Rectangle: Rounded Corners 3">
            <a:extLst>
              <a:ext uri="{FF2B5EF4-FFF2-40B4-BE49-F238E27FC236}">
                <a16:creationId xmlns:a16="http://schemas.microsoft.com/office/drawing/2014/main" id="{E43C205C-2A83-7A9A-A7D2-3DD226E55E7A}"/>
              </a:ext>
            </a:extLst>
          </p:cNvPr>
          <p:cNvSpPr/>
          <p:nvPr/>
        </p:nvSpPr>
        <p:spPr>
          <a:xfrm>
            <a:off x="2870199" y="3945467"/>
            <a:ext cx="2962103"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7690843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500"/>
                                        <p:tgtEl>
                                          <p:spTgt spid="15"/>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5"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D8076-1481-8863-7C52-AB33294FCBA4}"/>
              </a:ext>
            </a:extLst>
          </p:cNvPr>
          <p:cNvSpPr>
            <a:spLocks noGrp="1"/>
          </p:cNvSpPr>
          <p:nvPr>
            <p:ph type="title"/>
          </p:nvPr>
        </p:nvSpPr>
        <p:spPr/>
        <p:txBody>
          <a:bodyPr/>
          <a:lstStyle/>
          <a:p>
            <a:r>
              <a:rPr lang="en-US"/>
              <a:t>3-step solution, stall free workers</a:t>
            </a:r>
          </a:p>
        </p:txBody>
      </p:sp>
      <p:sp>
        <p:nvSpPr>
          <p:cNvPr id="3" name="Content Placeholder 2">
            <a:extLst>
              <a:ext uri="{FF2B5EF4-FFF2-40B4-BE49-F238E27FC236}">
                <a16:creationId xmlns:a16="http://schemas.microsoft.com/office/drawing/2014/main" id="{E69BD5DA-9DE7-B164-7CE5-1ACCA5A961E5}"/>
              </a:ext>
            </a:extLst>
          </p:cNvPr>
          <p:cNvSpPr>
            <a:spLocks noGrp="1"/>
          </p:cNvSpPr>
          <p:nvPr>
            <p:ph sz="quarter" idx="13"/>
          </p:nvPr>
        </p:nvSpPr>
        <p:spPr>
          <a:xfrm>
            <a:off x="838200" y="1838099"/>
            <a:ext cx="10236200" cy="2048101"/>
          </a:xfrm>
        </p:spPr>
        <p:txBody>
          <a:bodyPr/>
          <a:lstStyle/>
          <a:p>
            <a:r>
              <a:rPr lang="en-US"/>
              <a:t>Eliminate throughput caused by </a:t>
            </a:r>
            <a:r>
              <a:rPr lang="en-US" b="1"/>
              <a:t>idle worker threads</a:t>
            </a:r>
            <a:r>
              <a:rPr lang="en-US"/>
              <a:t> waiting for new requests.</a:t>
            </a:r>
          </a:p>
          <a:p>
            <a:r>
              <a:rPr lang="en-US"/>
              <a:t>Traditional centralized single-queue systems: workers pull new </a:t>
            </a:r>
            <a:r>
              <a:rPr lang="en-US" err="1"/>
              <a:t>reuquest</a:t>
            </a:r>
            <a:r>
              <a:rPr lang="en-US"/>
              <a:t> after finishing one</a:t>
            </a:r>
          </a:p>
          <a:p>
            <a:r>
              <a:rPr lang="en-US"/>
              <a:t>Concord’s solution JBSQ: each worker has a small local queue, dispatcher pushes new requests from central queue to shortest available per-worker queue.</a:t>
            </a:r>
          </a:p>
        </p:txBody>
      </p:sp>
      <p:sp>
        <p:nvSpPr>
          <p:cNvPr id="4" name="Rectangle: Rounded Corners 3">
            <a:extLst>
              <a:ext uri="{FF2B5EF4-FFF2-40B4-BE49-F238E27FC236}">
                <a16:creationId xmlns:a16="http://schemas.microsoft.com/office/drawing/2014/main" id="{ED642A99-1930-BD50-D2E5-AA1E26EF27E4}"/>
              </a:ext>
            </a:extLst>
          </p:cNvPr>
          <p:cNvSpPr/>
          <p:nvPr/>
        </p:nvSpPr>
        <p:spPr>
          <a:xfrm>
            <a:off x="4190210" y="5242625"/>
            <a:ext cx="3058311"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5" name="Rectangle: Rounded Corners 4">
            <a:extLst>
              <a:ext uri="{FF2B5EF4-FFF2-40B4-BE49-F238E27FC236}">
                <a16:creationId xmlns:a16="http://schemas.microsoft.com/office/drawing/2014/main" id="{B8C06B7A-247A-7347-F5F8-907384A2E0B8}"/>
              </a:ext>
            </a:extLst>
          </p:cNvPr>
          <p:cNvSpPr/>
          <p:nvPr/>
        </p:nvSpPr>
        <p:spPr>
          <a:xfrm>
            <a:off x="4190210" y="5242625"/>
            <a:ext cx="817743"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b="1"/>
              <a:t>T0</a:t>
            </a:r>
          </a:p>
        </p:txBody>
      </p:sp>
      <p:sp>
        <p:nvSpPr>
          <p:cNvPr id="6" name="Rectangle: Rounded Corners 5">
            <a:extLst>
              <a:ext uri="{FF2B5EF4-FFF2-40B4-BE49-F238E27FC236}">
                <a16:creationId xmlns:a16="http://schemas.microsoft.com/office/drawing/2014/main" id="{127B2B15-CED7-55F8-3B6E-BAD7B58A9AA3}"/>
              </a:ext>
            </a:extLst>
          </p:cNvPr>
          <p:cNvSpPr/>
          <p:nvPr/>
        </p:nvSpPr>
        <p:spPr>
          <a:xfrm>
            <a:off x="5007248" y="5245996"/>
            <a:ext cx="331524" cy="665922"/>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en-US" b="1"/>
              <a:t>T1</a:t>
            </a:r>
          </a:p>
        </p:txBody>
      </p:sp>
      <p:sp>
        <p:nvSpPr>
          <p:cNvPr id="7" name="Rectangle: Rounded Corners 6">
            <a:extLst>
              <a:ext uri="{FF2B5EF4-FFF2-40B4-BE49-F238E27FC236}">
                <a16:creationId xmlns:a16="http://schemas.microsoft.com/office/drawing/2014/main" id="{B3C89F69-694B-6177-5497-40A2609D39C6}"/>
              </a:ext>
            </a:extLst>
          </p:cNvPr>
          <p:cNvSpPr/>
          <p:nvPr/>
        </p:nvSpPr>
        <p:spPr>
          <a:xfrm>
            <a:off x="5354605" y="5252544"/>
            <a:ext cx="801205" cy="665922"/>
          </a:xfrm>
          <a:prstGeom prst="roundRect">
            <a:avLst>
              <a:gd name="adj" fmla="val 3851"/>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T2</a:t>
            </a:r>
          </a:p>
        </p:txBody>
      </p:sp>
      <p:cxnSp>
        <p:nvCxnSpPr>
          <p:cNvPr id="8" name="Straight Arrow Connector 7">
            <a:extLst>
              <a:ext uri="{FF2B5EF4-FFF2-40B4-BE49-F238E27FC236}">
                <a16:creationId xmlns:a16="http://schemas.microsoft.com/office/drawing/2014/main" id="{82E26A4F-563D-A809-D66D-4487B1795B70}"/>
              </a:ext>
            </a:extLst>
          </p:cNvPr>
          <p:cNvCxnSpPr>
            <a:cxnSpLocks/>
          </p:cNvCxnSpPr>
          <p:nvPr/>
        </p:nvCxnSpPr>
        <p:spPr>
          <a:xfrm>
            <a:off x="4278762" y="6080494"/>
            <a:ext cx="2969759"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9" name="TextBox 8">
            <a:extLst>
              <a:ext uri="{FF2B5EF4-FFF2-40B4-BE49-F238E27FC236}">
                <a16:creationId xmlns:a16="http://schemas.microsoft.com/office/drawing/2014/main" id="{F0775667-81DB-E1DB-FF35-8B3C2F258AD0}"/>
              </a:ext>
            </a:extLst>
          </p:cNvPr>
          <p:cNvSpPr txBox="1"/>
          <p:nvPr/>
        </p:nvSpPr>
        <p:spPr>
          <a:xfrm>
            <a:off x="5319369" y="6073477"/>
            <a:ext cx="702821" cy="369332"/>
          </a:xfrm>
          <a:prstGeom prst="rect">
            <a:avLst/>
          </a:prstGeom>
          <a:noFill/>
        </p:spPr>
        <p:txBody>
          <a:bodyPr wrap="none" rtlCol="0">
            <a:spAutoFit/>
          </a:bodyPr>
          <a:lstStyle/>
          <a:p>
            <a:r>
              <a:rPr lang="en-US" b="1"/>
              <a:t>Time</a:t>
            </a:r>
          </a:p>
        </p:txBody>
      </p:sp>
      <p:sp>
        <p:nvSpPr>
          <p:cNvPr id="11" name="Rectangle: Rounded Corners 10">
            <a:extLst>
              <a:ext uri="{FF2B5EF4-FFF2-40B4-BE49-F238E27FC236}">
                <a16:creationId xmlns:a16="http://schemas.microsoft.com/office/drawing/2014/main" id="{1D1E39B2-7238-68F2-0866-EDF6CBD55973}"/>
              </a:ext>
            </a:extLst>
          </p:cNvPr>
          <p:cNvSpPr/>
          <p:nvPr/>
        </p:nvSpPr>
        <p:spPr>
          <a:xfrm>
            <a:off x="4170808" y="4442240"/>
            <a:ext cx="3077713"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2" name="Rectangle: Rounded Corners 11">
            <a:extLst>
              <a:ext uri="{FF2B5EF4-FFF2-40B4-BE49-F238E27FC236}">
                <a16:creationId xmlns:a16="http://schemas.microsoft.com/office/drawing/2014/main" id="{A93B362B-9C71-8812-32AF-7B589D11DE97}"/>
              </a:ext>
            </a:extLst>
          </p:cNvPr>
          <p:cNvSpPr/>
          <p:nvPr/>
        </p:nvSpPr>
        <p:spPr>
          <a:xfrm>
            <a:off x="4170807" y="4442240"/>
            <a:ext cx="817743"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b="1"/>
              <a:t>T0</a:t>
            </a:r>
          </a:p>
        </p:txBody>
      </p:sp>
      <p:sp>
        <p:nvSpPr>
          <p:cNvPr id="13" name="Rectangle: Rounded Corners 12">
            <a:extLst>
              <a:ext uri="{FF2B5EF4-FFF2-40B4-BE49-F238E27FC236}">
                <a16:creationId xmlns:a16="http://schemas.microsoft.com/office/drawing/2014/main" id="{B4E28B28-EFBE-8628-3D32-C18946BE7F36}"/>
              </a:ext>
            </a:extLst>
          </p:cNvPr>
          <p:cNvSpPr/>
          <p:nvPr/>
        </p:nvSpPr>
        <p:spPr>
          <a:xfrm>
            <a:off x="4987845" y="4445611"/>
            <a:ext cx="331524" cy="665922"/>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en-US" b="1"/>
              <a:t>T1</a:t>
            </a:r>
          </a:p>
        </p:txBody>
      </p:sp>
      <p:sp>
        <p:nvSpPr>
          <p:cNvPr id="14" name="Rectangle: Rounded Corners 13">
            <a:extLst>
              <a:ext uri="{FF2B5EF4-FFF2-40B4-BE49-F238E27FC236}">
                <a16:creationId xmlns:a16="http://schemas.microsoft.com/office/drawing/2014/main" id="{C9124489-59C0-561D-53B4-07662255F4B3}"/>
              </a:ext>
            </a:extLst>
          </p:cNvPr>
          <p:cNvSpPr/>
          <p:nvPr/>
        </p:nvSpPr>
        <p:spPr>
          <a:xfrm>
            <a:off x="6447316" y="4437490"/>
            <a:ext cx="801205" cy="665922"/>
          </a:xfrm>
          <a:prstGeom prst="roundRect">
            <a:avLst>
              <a:gd name="adj" fmla="val 3851"/>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T2</a:t>
            </a:r>
          </a:p>
        </p:txBody>
      </p:sp>
      <p:sp>
        <p:nvSpPr>
          <p:cNvPr id="15" name="Rectangle: Rounded Corners 14">
            <a:extLst>
              <a:ext uri="{FF2B5EF4-FFF2-40B4-BE49-F238E27FC236}">
                <a16:creationId xmlns:a16="http://schemas.microsoft.com/office/drawing/2014/main" id="{EB3DEC7C-A0DE-7CED-28A6-8D6EF2C82286}"/>
              </a:ext>
            </a:extLst>
          </p:cNvPr>
          <p:cNvSpPr/>
          <p:nvPr/>
        </p:nvSpPr>
        <p:spPr>
          <a:xfrm>
            <a:off x="5319369" y="4447409"/>
            <a:ext cx="1129137" cy="665922"/>
          </a:xfrm>
          <a:prstGeom prst="roundRect">
            <a:avLst>
              <a:gd name="adj" fmla="val 3851"/>
            </a:avLst>
          </a:prstGeom>
          <a:pattFill prst="ltUpDiag">
            <a:fgClr>
              <a:schemeClr val="bg2">
                <a:lumMod val="50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32105342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500"/>
                                        <p:tgtEl>
                                          <p:spTgt spid="14"/>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4" grpId="0" animBg="1"/>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1913B-45FF-75C0-4D7E-503B7599D272}"/>
              </a:ext>
            </a:extLst>
          </p:cNvPr>
          <p:cNvSpPr>
            <a:spLocks noGrp="1"/>
          </p:cNvSpPr>
          <p:nvPr>
            <p:ph type="title"/>
          </p:nvPr>
        </p:nvSpPr>
        <p:spPr/>
        <p:txBody>
          <a:bodyPr/>
          <a:lstStyle/>
          <a:p>
            <a:r>
              <a:rPr lang="en-US"/>
              <a:t>3-step solution, work conserving dispatcher</a:t>
            </a:r>
          </a:p>
        </p:txBody>
      </p:sp>
      <p:sp>
        <p:nvSpPr>
          <p:cNvPr id="3" name="Content Placeholder 2">
            <a:extLst>
              <a:ext uri="{FF2B5EF4-FFF2-40B4-BE49-F238E27FC236}">
                <a16:creationId xmlns:a16="http://schemas.microsoft.com/office/drawing/2014/main" id="{752F2D4A-F68F-E7F3-227C-42DD1AB71357}"/>
              </a:ext>
            </a:extLst>
          </p:cNvPr>
          <p:cNvSpPr>
            <a:spLocks noGrp="1"/>
          </p:cNvSpPr>
          <p:nvPr>
            <p:ph sz="half" idx="1"/>
          </p:nvPr>
        </p:nvSpPr>
        <p:spPr>
          <a:xfrm>
            <a:off x="838201" y="1825625"/>
            <a:ext cx="9544290" cy="1772708"/>
          </a:xfrm>
        </p:spPr>
        <p:txBody>
          <a:bodyPr/>
          <a:lstStyle/>
          <a:p>
            <a:r>
              <a:rPr lang="en-US"/>
              <a:t>When all workers are busy, </a:t>
            </a:r>
            <a:r>
              <a:rPr lang="en-US" b="1"/>
              <a:t>dispatcher temporarily acts as an extra worker</a:t>
            </a:r>
            <a:r>
              <a:rPr lang="en-US"/>
              <a:t>.</a:t>
            </a:r>
          </a:p>
          <a:p>
            <a:r>
              <a:rPr lang="en-US"/>
              <a:t>Keeps CPU utilization 100% work conserving.</a:t>
            </a:r>
          </a:p>
        </p:txBody>
      </p:sp>
      <p:sp>
        <p:nvSpPr>
          <p:cNvPr id="5" name="Rectangle: Rounded Corners 4">
            <a:extLst>
              <a:ext uri="{FF2B5EF4-FFF2-40B4-BE49-F238E27FC236}">
                <a16:creationId xmlns:a16="http://schemas.microsoft.com/office/drawing/2014/main" id="{DB768AB7-78EE-3217-C10D-02087D070F60}"/>
              </a:ext>
            </a:extLst>
          </p:cNvPr>
          <p:cNvSpPr/>
          <p:nvPr/>
        </p:nvSpPr>
        <p:spPr>
          <a:xfrm>
            <a:off x="2424410" y="3851470"/>
            <a:ext cx="5666807"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6" name="Rectangle: Rounded Corners 5">
            <a:extLst>
              <a:ext uri="{FF2B5EF4-FFF2-40B4-BE49-F238E27FC236}">
                <a16:creationId xmlns:a16="http://schemas.microsoft.com/office/drawing/2014/main" id="{7F683584-DFE7-F9A0-12E5-47FB124A9F53}"/>
              </a:ext>
            </a:extLst>
          </p:cNvPr>
          <p:cNvSpPr/>
          <p:nvPr/>
        </p:nvSpPr>
        <p:spPr>
          <a:xfrm>
            <a:off x="2424411" y="3851470"/>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7" name="Rectangle: Rounded Corners 6">
            <a:extLst>
              <a:ext uri="{FF2B5EF4-FFF2-40B4-BE49-F238E27FC236}">
                <a16:creationId xmlns:a16="http://schemas.microsoft.com/office/drawing/2014/main" id="{7BBE72A8-9607-7977-38D0-50B6BE7B56DF}"/>
              </a:ext>
            </a:extLst>
          </p:cNvPr>
          <p:cNvSpPr/>
          <p:nvPr/>
        </p:nvSpPr>
        <p:spPr>
          <a:xfrm>
            <a:off x="2601090" y="3851470"/>
            <a:ext cx="440127"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8" name="TextBox 7">
            <a:extLst>
              <a:ext uri="{FF2B5EF4-FFF2-40B4-BE49-F238E27FC236}">
                <a16:creationId xmlns:a16="http://schemas.microsoft.com/office/drawing/2014/main" id="{3763399D-DC56-8FBF-0183-81399BBE2B3F}"/>
              </a:ext>
            </a:extLst>
          </p:cNvPr>
          <p:cNvSpPr txBox="1"/>
          <p:nvPr/>
        </p:nvSpPr>
        <p:spPr>
          <a:xfrm>
            <a:off x="994142" y="3979624"/>
            <a:ext cx="1406860" cy="400110"/>
          </a:xfrm>
          <a:prstGeom prst="rect">
            <a:avLst/>
          </a:prstGeom>
          <a:noFill/>
        </p:spPr>
        <p:txBody>
          <a:bodyPr wrap="none" rtlCol="0">
            <a:spAutoFit/>
          </a:bodyPr>
          <a:lstStyle/>
          <a:p>
            <a:r>
              <a:rPr lang="en-US" sz="2000" b="1"/>
              <a:t>dispatcher</a:t>
            </a:r>
          </a:p>
        </p:txBody>
      </p:sp>
      <p:sp>
        <p:nvSpPr>
          <p:cNvPr id="9" name="Rectangle: Rounded Corners 8">
            <a:extLst>
              <a:ext uri="{FF2B5EF4-FFF2-40B4-BE49-F238E27FC236}">
                <a16:creationId xmlns:a16="http://schemas.microsoft.com/office/drawing/2014/main" id="{5FFD83AE-0B49-7F1B-2EDB-8D904A2131F8}"/>
              </a:ext>
            </a:extLst>
          </p:cNvPr>
          <p:cNvSpPr/>
          <p:nvPr/>
        </p:nvSpPr>
        <p:spPr>
          <a:xfrm>
            <a:off x="3022984" y="3846718"/>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10" name="Rectangle: Rounded Corners 9">
            <a:extLst>
              <a:ext uri="{FF2B5EF4-FFF2-40B4-BE49-F238E27FC236}">
                <a16:creationId xmlns:a16="http://schemas.microsoft.com/office/drawing/2014/main" id="{EDDBDC6E-2E64-AA8F-7269-7C215BDC7D3A}"/>
              </a:ext>
            </a:extLst>
          </p:cNvPr>
          <p:cNvSpPr/>
          <p:nvPr/>
        </p:nvSpPr>
        <p:spPr>
          <a:xfrm>
            <a:off x="3461893" y="3846718"/>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11" name="Rectangle: Rounded Corners 10">
            <a:extLst>
              <a:ext uri="{FF2B5EF4-FFF2-40B4-BE49-F238E27FC236}">
                <a16:creationId xmlns:a16="http://schemas.microsoft.com/office/drawing/2014/main" id="{DAC67465-CE9D-FA2D-A3C8-3A0F797B6937}"/>
              </a:ext>
            </a:extLst>
          </p:cNvPr>
          <p:cNvSpPr/>
          <p:nvPr/>
        </p:nvSpPr>
        <p:spPr>
          <a:xfrm>
            <a:off x="4346214" y="3845284"/>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12" name="Rectangle: Rounded Corners 11">
            <a:extLst>
              <a:ext uri="{FF2B5EF4-FFF2-40B4-BE49-F238E27FC236}">
                <a16:creationId xmlns:a16="http://schemas.microsoft.com/office/drawing/2014/main" id="{013A65D3-B28E-FBED-F02C-8D476FF778DA}"/>
              </a:ext>
            </a:extLst>
          </p:cNvPr>
          <p:cNvSpPr/>
          <p:nvPr/>
        </p:nvSpPr>
        <p:spPr>
          <a:xfrm>
            <a:off x="6096001" y="3845284"/>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13" name="Rectangle: Rounded Corners 12">
            <a:extLst>
              <a:ext uri="{FF2B5EF4-FFF2-40B4-BE49-F238E27FC236}">
                <a16:creationId xmlns:a16="http://schemas.microsoft.com/office/drawing/2014/main" id="{A4A91A5C-74B7-8F16-7716-BA4B23A5E68D}"/>
              </a:ext>
            </a:extLst>
          </p:cNvPr>
          <p:cNvSpPr/>
          <p:nvPr/>
        </p:nvSpPr>
        <p:spPr>
          <a:xfrm>
            <a:off x="6912895" y="3845284"/>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14" name="Rectangle: Rounded Corners 13">
            <a:extLst>
              <a:ext uri="{FF2B5EF4-FFF2-40B4-BE49-F238E27FC236}">
                <a16:creationId xmlns:a16="http://schemas.microsoft.com/office/drawing/2014/main" id="{0448132B-1F46-BF58-8696-CC03A51ECC37}"/>
              </a:ext>
            </a:extLst>
          </p:cNvPr>
          <p:cNvSpPr/>
          <p:nvPr/>
        </p:nvSpPr>
        <p:spPr>
          <a:xfrm>
            <a:off x="3192356" y="3841966"/>
            <a:ext cx="269537"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5" name="Rectangle: Rounded Corners 14">
            <a:extLst>
              <a:ext uri="{FF2B5EF4-FFF2-40B4-BE49-F238E27FC236}">
                <a16:creationId xmlns:a16="http://schemas.microsoft.com/office/drawing/2014/main" id="{BB07954A-7CEA-B018-B11B-3C1944BDA680}"/>
              </a:ext>
            </a:extLst>
          </p:cNvPr>
          <p:cNvSpPr/>
          <p:nvPr/>
        </p:nvSpPr>
        <p:spPr>
          <a:xfrm>
            <a:off x="3638572" y="3841966"/>
            <a:ext cx="707641"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6" name="Rectangle: Rounded Corners 15">
            <a:extLst>
              <a:ext uri="{FF2B5EF4-FFF2-40B4-BE49-F238E27FC236}">
                <a16:creationId xmlns:a16="http://schemas.microsoft.com/office/drawing/2014/main" id="{EF2D2052-1107-EA17-49AE-36CAE7419408}"/>
              </a:ext>
            </a:extLst>
          </p:cNvPr>
          <p:cNvSpPr/>
          <p:nvPr/>
        </p:nvSpPr>
        <p:spPr>
          <a:xfrm>
            <a:off x="4537429" y="3841966"/>
            <a:ext cx="1558571"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7" name="Rectangle: Rounded Corners 16">
            <a:extLst>
              <a:ext uri="{FF2B5EF4-FFF2-40B4-BE49-F238E27FC236}">
                <a16:creationId xmlns:a16="http://schemas.microsoft.com/office/drawing/2014/main" id="{9CF7DB2A-3858-45B0-431A-8D991B4DF7B4}"/>
              </a:ext>
            </a:extLst>
          </p:cNvPr>
          <p:cNvSpPr/>
          <p:nvPr/>
        </p:nvSpPr>
        <p:spPr>
          <a:xfrm>
            <a:off x="6278772" y="3841966"/>
            <a:ext cx="634123"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8" name="Rectangle: Rounded Corners 17">
            <a:extLst>
              <a:ext uri="{FF2B5EF4-FFF2-40B4-BE49-F238E27FC236}">
                <a16:creationId xmlns:a16="http://schemas.microsoft.com/office/drawing/2014/main" id="{5A41D7FC-DD5A-A4FC-B642-6D07237BAD8F}"/>
              </a:ext>
            </a:extLst>
          </p:cNvPr>
          <p:cNvSpPr/>
          <p:nvPr/>
        </p:nvSpPr>
        <p:spPr>
          <a:xfrm>
            <a:off x="7091856" y="3848602"/>
            <a:ext cx="999361"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cxnSp>
        <p:nvCxnSpPr>
          <p:cNvPr id="19" name="Straight Arrow Connector 18">
            <a:extLst>
              <a:ext uri="{FF2B5EF4-FFF2-40B4-BE49-F238E27FC236}">
                <a16:creationId xmlns:a16="http://schemas.microsoft.com/office/drawing/2014/main" id="{5A73EB21-70DC-F94D-697A-C324D27BA336}"/>
              </a:ext>
            </a:extLst>
          </p:cNvPr>
          <p:cNvCxnSpPr>
            <a:cxnSpLocks/>
          </p:cNvCxnSpPr>
          <p:nvPr/>
        </p:nvCxnSpPr>
        <p:spPr>
          <a:xfrm flipV="1">
            <a:off x="2424410" y="5779726"/>
            <a:ext cx="5643399" cy="3975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0" name="TextBox 19">
            <a:extLst>
              <a:ext uri="{FF2B5EF4-FFF2-40B4-BE49-F238E27FC236}">
                <a16:creationId xmlns:a16="http://schemas.microsoft.com/office/drawing/2014/main" id="{2FEE6CD6-0858-F702-B480-78FBF0E18D32}"/>
              </a:ext>
            </a:extLst>
          </p:cNvPr>
          <p:cNvSpPr txBox="1"/>
          <p:nvPr/>
        </p:nvSpPr>
        <p:spPr>
          <a:xfrm>
            <a:off x="4983743" y="5819478"/>
            <a:ext cx="702821" cy="369332"/>
          </a:xfrm>
          <a:prstGeom prst="rect">
            <a:avLst/>
          </a:prstGeom>
          <a:noFill/>
        </p:spPr>
        <p:txBody>
          <a:bodyPr wrap="none" rtlCol="0">
            <a:spAutoFit/>
          </a:bodyPr>
          <a:lstStyle/>
          <a:p>
            <a:r>
              <a:rPr lang="en-US" b="1"/>
              <a:t>Time</a:t>
            </a:r>
          </a:p>
        </p:txBody>
      </p:sp>
      <p:sp>
        <p:nvSpPr>
          <p:cNvPr id="21" name="Rectangle: Rounded Corners 20">
            <a:extLst>
              <a:ext uri="{FF2B5EF4-FFF2-40B4-BE49-F238E27FC236}">
                <a16:creationId xmlns:a16="http://schemas.microsoft.com/office/drawing/2014/main" id="{01E026F0-CDB6-A58C-998E-89F263A24BD8}"/>
              </a:ext>
            </a:extLst>
          </p:cNvPr>
          <p:cNvSpPr/>
          <p:nvPr/>
        </p:nvSpPr>
        <p:spPr>
          <a:xfrm>
            <a:off x="2401002" y="4751521"/>
            <a:ext cx="5666807"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2" name="Rectangle: Rounded Corners 21">
            <a:extLst>
              <a:ext uri="{FF2B5EF4-FFF2-40B4-BE49-F238E27FC236}">
                <a16:creationId xmlns:a16="http://schemas.microsoft.com/office/drawing/2014/main" id="{B2482C41-6E03-BA5F-C221-DB7BD2F603F6}"/>
              </a:ext>
            </a:extLst>
          </p:cNvPr>
          <p:cNvSpPr/>
          <p:nvPr/>
        </p:nvSpPr>
        <p:spPr>
          <a:xfrm>
            <a:off x="2401003" y="4751521"/>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23" name="Rectangle: Rounded Corners 22">
            <a:extLst>
              <a:ext uri="{FF2B5EF4-FFF2-40B4-BE49-F238E27FC236}">
                <a16:creationId xmlns:a16="http://schemas.microsoft.com/office/drawing/2014/main" id="{013316DA-631E-D5D0-A3A6-B707E22C2413}"/>
              </a:ext>
            </a:extLst>
          </p:cNvPr>
          <p:cNvSpPr/>
          <p:nvPr/>
        </p:nvSpPr>
        <p:spPr>
          <a:xfrm>
            <a:off x="2577682" y="4751521"/>
            <a:ext cx="440127" cy="665922"/>
          </a:xfrm>
          <a:prstGeom prst="roundRect">
            <a:avLst>
              <a:gd name="adj" fmla="val 3851"/>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4" name="Rectangle: Rounded Corners 23">
            <a:extLst>
              <a:ext uri="{FF2B5EF4-FFF2-40B4-BE49-F238E27FC236}">
                <a16:creationId xmlns:a16="http://schemas.microsoft.com/office/drawing/2014/main" id="{D6410E22-13EE-F295-8CD8-9DB870896834}"/>
              </a:ext>
            </a:extLst>
          </p:cNvPr>
          <p:cNvSpPr/>
          <p:nvPr/>
        </p:nvSpPr>
        <p:spPr>
          <a:xfrm>
            <a:off x="2999576" y="4746769"/>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25" name="Rectangle: Rounded Corners 24">
            <a:extLst>
              <a:ext uri="{FF2B5EF4-FFF2-40B4-BE49-F238E27FC236}">
                <a16:creationId xmlns:a16="http://schemas.microsoft.com/office/drawing/2014/main" id="{0B623867-86C1-440D-6D3E-2B1B2A512B46}"/>
              </a:ext>
            </a:extLst>
          </p:cNvPr>
          <p:cNvSpPr/>
          <p:nvPr/>
        </p:nvSpPr>
        <p:spPr>
          <a:xfrm>
            <a:off x="3438485" y="4746769"/>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26" name="Rectangle: Rounded Corners 25">
            <a:extLst>
              <a:ext uri="{FF2B5EF4-FFF2-40B4-BE49-F238E27FC236}">
                <a16:creationId xmlns:a16="http://schemas.microsoft.com/office/drawing/2014/main" id="{9729D1F6-E9B8-30BC-134F-7FFDF5EF98E7}"/>
              </a:ext>
            </a:extLst>
          </p:cNvPr>
          <p:cNvSpPr/>
          <p:nvPr/>
        </p:nvSpPr>
        <p:spPr>
          <a:xfrm>
            <a:off x="4322806" y="4745335"/>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27" name="Rectangle: Rounded Corners 26">
            <a:extLst>
              <a:ext uri="{FF2B5EF4-FFF2-40B4-BE49-F238E27FC236}">
                <a16:creationId xmlns:a16="http://schemas.microsoft.com/office/drawing/2014/main" id="{8B6F65A2-A166-5418-454B-26F6224416B0}"/>
              </a:ext>
            </a:extLst>
          </p:cNvPr>
          <p:cNvSpPr/>
          <p:nvPr/>
        </p:nvSpPr>
        <p:spPr>
          <a:xfrm>
            <a:off x="6072593" y="4745335"/>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28" name="Rectangle: Rounded Corners 27">
            <a:extLst>
              <a:ext uri="{FF2B5EF4-FFF2-40B4-BE49-F238E27FC236}">
                <a16:creationId xmlns:a16="http://schemas.microsoft.com/office/drawing/2014/main" id="{FC8772D4-DA9F-027E-36B6-E9D080206431}"/>
              </a:ext>
            </a:extLst>
          </p:cNvPr>
          <p:cNvSpPr/>
          <p:nvPr/>
        </p:nvSpPr>
        <p:spPr>
          <a:xfrm>
            <a:off x="6889487" y="4745335"/>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29" name="Rectangle: Rounded Corners 28">
            <a:extLst>
              <a:ext uri="{FF2B5EF4-FFF2-40B4-BE49-F238E27FC236}">
                <a16:creationId xmlns:a16="http://schemas.microsoft.com/office/drawing/2014/main" id="{435D9BEA-E6FF-5217-4F06-8C410855ABE0}"/>
              </a:ext>
            </a:extLst>
          </p:cNvPr>
          <p:cNvSpPr/>
          <p:nvPr/>
        </p:nvSpPr>
        <p:spPr>
          <a:xfrm>
            <a:off x="3168948" y="4742017"/>
            <a:ext cx="269537" cy="665922"/>
          </a:xfrm>
          <a:prstGeom prst="roundRect">
            <a:avLst>
              <a:gd name="adj" fmla="val 3851"/>
            </a:avLst>
          </a:prstGeom>
          <a:solidFill>
            <a:schemeClr val="accent4"/>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0" name="Rectangle: Rounded Corners 29">
            <a:extLst>
              <a:ext uri="{FF2B5EF4-FFF2-40B4-BE49-F238E27FC236}">
                <a16:creationId xmlns:a16="http://schemas.microsoft.com/office/drawing/2014/main" id="{BFE26E9A-56F7-ED3B-2A76-4E9458FC99C8}"/>
              </a:ext>
            </a:extLst>
          </p:cNvPr>
          <p:cNvSpPr/>
          <p:nvPr/>
        </p:nvSpPr>
        <p:spPr>
          <a:xfrm>
            <a:off x="3615164" y="4742017"/>
            <a:ext cx="707641" cy="665922"/>
          </a:xfrm>
          <a:prstGeom prst="roundRect">
            <a:avLst>
              <a:gd name="adj" fmla="val 3851"/>
            </a:avLst>
          </a:prstGeom>
          <a:solidFill>
            <a:schemeClr val="accent6"/>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1" name="Rectangle: Rounded Corners 30">
            <a:extLst>
              <a:ext uri="{FF2B5EF4-FFF2-40B4-BE49-F238E27FC236}">
                <a16:creationId xmlns:a16="http://schemas.microsoft.com/office/drawing/2014/main" id="{86D9F82C-FBC7-D16D-9F2F-DED7DF8CE480}"/>
              </a:ext>
            </a:extLst>
          </p:cNvPr>
          <p:cNvSpPr/>
          <p:nvPr/>
        </p:nvSpPr>
        <p:spPr>
          <a:xfrm>
            <a:off x="4514021" y="4742017"/>
            <a:ext cx="1558571" cy="665922"/>
          </a:xfrm>
          <a:prstGeom prst="roundRect">
            <a:avLst>
              <a:gd name="adj" fmla="val 3851"/>
            </a:avLst>
          </a:prstGeom>
          <a:solidFill>
            <a:srgbClr val="00B05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2" name="Rectangle: Rounded Corners 31">
            <a:extLst>
              <a:ext uri="{FF2B5EF4-FFF2-40B4-BE49-F238E27FC236}">
                <a16:creationId xmlns:a16="http://schemas.microsoft.com/office/drawing/2014/main" id="{E84E4066-E00C-0DCD-FF71-882150A1CA5A}"/>
              </a:ext>
            </a:extLst>
          </p:cNvPr>
          <p:cNvSpPr/>
          <p:nvPr/>
        </p:nvSpPr>
        <p:spPr>
          <a:xfrm>
            <a:off x="6255364" y="4742017"/>
            <a:ext cx="634123" cy="665922"/>
          </a:xfrm>
          <a:prstGeom prst="roundRect">
            <a:avLst>
              <a:gd name="adj" fmla="val 3851"/>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3" name="Rectangle: Rounded Corners 32">
            <a:extLst>
              <a:ext uri="{FF2B5EF4-FFF2-40B4-BE49-F238E27FC236}">
                <a16:creationId xmlns:a16="http://schemas.microsoft.com/office/drawing/2014/main" id="{051BCA35-4F20-BFB8-D139-C8FBF701CBAD}"/>
              </a:ext>
            </a:extLst>
          </p:cNvPr>
          <p:cNvSpPr/>
          <p:nvPr/>
        </p:nvSpPr>
        <p:spPr>
          <a:xfrm>
            <a:off x="7068448" y="4748653"/>
            <a:ext cx="999361" cy="665922"/>
          </a:xfrm>
          <a:prstGeom prst="roundRect">
            <a:avLst>
              <a:gd name="adj" fmla="val 3851"/>
            </a:avLst>
          </a:prstGeom>
          <a:solidFill>
            <a:srgbClr val="FFFF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4" name="TextBox 33">
            <a:extLst>
              <a:ext uri="{FF2B5EF4-FFF2-40B4-BE49-F238E27FC236}">
                <a16:creationId xmlns:a16="http://schemas.microsoft.com/office/drawing/2014/main" id="{A2F10747-91D1-4A15-5A3A-590AA919D848}"/>
              </a:ext>
            </a:extLst>
          </p:cNvPr>
          <p:cNvSpPr txBox="1"/>
          <p:nvPr/>
        </p:nvSpPr>
        <p:spPr>
          <a:xfrm>
            <a:off x="994142" y="4874923"/>
            <a:ext cx="1406860" cy="400110"/>
          </a:xfrm>
          <a:prstGeom prst="rect">
            <a:avLst/>
          </a:prstGeom>
          <a:noFill/>
        </p:spPr>
        <p:txBody>
          <a:bodyPr wrap="none" rtlCol="0">
            <a:spAutoFit/>
          </a:bodyPr>
          <a:lstStyle/>
          <a:p>
            <a:r>
              <a:rPr lang="en-US" sz="2000" b="1"/>
              <a:t>dispatcher</a:t>
            </a:r>
          </a:p>
        </p:txBody>
      </p:sp>
    </p:spTree>
    <p:extLst>
      <p:ext uri="{BB962C8B-B14F-4D97-AF65-F5344CB8AC3E}">
        <p14:creationId xmlns:p14="http://schemas.microsoft.com/office/powerpoint/2010/main" val="14721340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300"/>
                                        <p:tgtEl>
                                          <p:spTgt spid="7"/>
                                        </p:tgtEl>
                                      </p:cBhvr>
                                    </p:animEffect>
                                  </p:childTnLst>
                                </p:cTn>
                              </p:par>
                            </p:childTnLst>
                          </p:cTn>
                        </p:par>
                        <p:par>
                          <p:cTn id="8" fill="hold">
                            <p:stCondLst>
                              <p:cond delay="300"/>
                            </p:stCondLst>
                            <p:childTnLst>
                              <p:par>
                                <p:cTn id="9" presetID="22" presetClass="entr" presetSubtype="8"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300"/>
                                        <p:tgtEl>
                                          <p:spTgt spid="14"/>
                                        </p:tgtEl>
                                      </p:cBhvr>
                                    </p:animEffect>
                                  </p:childTnLst>
                                </p:cTn>
                              </p:par>
                            </p:childTnLst>
                          </p:cTn>
                        </p:par>
                        <p:par>
                          <p:cTn id="12" fill="hold">
                            <p:stCondLst>
                              <p:cond delay="600"/>
                            </p:stCondLst>
                            <p:childTnLst>
                              <p:par>
                                <p:cTn id="13" presetID="22" presetClass="entr" presetSubtype="8"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300"/>
                                        <p:tgtEl>
                                          <p:spTgt spid="15"/>
                                        </p:tgtEl>
                                      </p:cBhvr>
                                    </p:animEffect>
                                  </p:childTnLst>
                                </p:cTn>
                              </p:par>
                            </p:childTnLst>
                          </p:cTn>
                        </p:par>
                        <p:par>
                          <p:cTn id="16" fill="hold">
                            <p:stCondLst>
                              <p:cond delay="900"/>
                            </p:stCondLst>
                            <p:childTnLst>
                              <p:par>
                                <p:cTn id="17" presetID="22" presetClass="entr" presetSubtype="8" fill="hold" grpId="0"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300"/>
                                        <p:tgtEl>
                                          <p:spTgt spid="16"/>
                                        </p:tgtEl>
                                      </p:cBhvr>
                                    </p:animEffect>
                                  </p:childTnLst>
                                </p:cTn>
                              </p:par>
                            </p:childTnLst>
                          </p:cTn>
                        </p:par>
                        <p:par>
                          <p:cTn id="20" fill="hold">
                            <p:stCondLst>
                              <p:cond delay="1200"/>
                            </p:stCondLst>
                            <p:childTnLst>
                              <p:par>
                                <p:cTn id="21" presetID="22" presetClass="entr" presetSubtype="8" fill="hold" grpId="0"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left)">
                                      <p:cBhvr>
                                        <p:cTn id="23" dur="300"/>
                                        <p:tgtEl>
                                          <p:spTgt spid="17"/>
                                        </p:tgtEl>
                                      </p:cBhvr>
                                    </p:animEffect>
                                  </p:childTnLst>
                                </p:cTn>
                              </p:par>
                            </p:childTnLst>
                          </p:cTn>
                        </p:par>
                        <p:par>
                          <p:cTn id="24" fill="hold">
                            <p:stCondLst>
                              <p:cond delay="1500"/>
                            </p:stCondLst>
                            <p:childTnLst>
                              <p:par>
                                <p:cTn id="25" presetID="22" presetClass="entr" presetSubtype="8" fill="hold" grpId="0" nodeType="after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left)">
                                      <p:cBhvr>
                                        <p:cTn id="27" dur="300"/>
                                        <p:tgtEl>
                                          <p:spTgt spid="18"/>
                                        </p:tgtEl>
                                      </p:cBhvr>
                                    </p:animEffect>
                                  </p:childTnLst>
                                </p:cTn>
                              </p:par>
                            </p:childTnLst>
                          </p:cTn>
                        </p:par>
                        <p:par>
                          <p:cTn id="28" fill="hold">
                            <p:stCondLst>
                              <p:cond delay="1800"/>
                            </p:stCondLst>
                            <p:childTnLst>
                              <p:par>
                                <p:cTn id="29" presetID="22" presetClass="entr" presetSubtype="8" fill="hold" grpId="0" nodeType="after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wipe(left)">
                                      <p:cBhvr>
                                        <p:cTn id="31" dur="300"/>
                                        <p:tgtEl>
                                          <p:spTgt spid="23"/>
                                        </p:tgtEl>
                                      </p:cBhvr>
                                    </p:animEffect>
                                  </p:childTnLst>
                                </p:cTn>
                              </p:par>
                            </p:childTnLst>
                          </p:cTn>
                        </p:par>
                        <p:par>
                          <p:cTn id="32" fill="hold">
                            <p:stCondLst>
                              <p:cond delay="2100"/>
                            </p:stCondLst>
                            <p:childTnLst>
                              <p:par>
                                <p:cTn id="33" presetID="22" presetClass="entr" presetSubtype="8" fill="hold" grpId="0" nodeType="after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wipe(left)">
                                      <p:cBhvr>
                                        <p:cTn id="35" dur="300"/>
                                        <p:tgtEl>
                                          <p:spTgt spid="29"/>
                                        </p:tgtEl>
                                      </p:cBhvr>
                                    </p:animEffect>
                                  </p:childTnLst>
                                </p:cTn>
                              </p:par>
                            </p:childTnLst>
                          </p:cTn>
                        </p:par>
                        <p:par>
                          <p:cTn id="36" fill="hold">
                            <p:stCondLst>
                              <p:cond delay="2400"/>
                            </p:stCondLst>
                            <p:childTnLst>
                              <p:par>
                                <p:cTn id="37" presetID="22" presetClass="entr" presetSubtype="8" fill="hold" grpId="0" nodeType="after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wipe(left)">
                                      <p:cBhvr>
                                        <p:cTn id="39" dur="300"/>
                                        <p:tgtEl>
                                          <p:spTgt spid="30"/>
                                        </p:tgtEl>
                                      </p:cBhvr>
                                    </p:animEffect>
                                  </p:childTnLst>
                                </p:cTn>
                              </p:par>
                            </p:childTnLst>
                          </p:cTn>
                        </p:par>
                        <p:par>
                          <p:cTn id="40" fill="hold">
                            <p:stCondLst>
                              <p:cond delay="2700"/>
                            </p:stCondLst>
                            <p:childTnLst>
                              <p:par>
                                <p:cTn id="41" presetID="22" presetClass="entr" presetSubtype="8" fill="hold" grpId="0" nodeType="after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wipe(left)">
                                      <p:cBhvr>
                                        <p:cTn id="43" dur="300"/>
                                        <p:tgtEl>
                                          <p:spTgt spid="31"/>
                                        </p:tgtEl>
                                      </p:cBhvr>
                                    </p:animEffect>
                                  </p:childTnLst>
                                </p:cTn>
                              </p:par>
                            </p:childTnLst>
                          </p:cTn>
                        </p:par>
                        <p:par>
                          <p:cTn id="44" fill="hold">
                            <p:stCondLst>
                              <p:cond delay="3000"/>
                            </p:stCondLst>
                            <p:childTnLst>
                              <p:par>
                                <p:cTn id="45" presetID="22" presetClass="entr" presetSubtype="8" fill="hold" grpId="0" nodeType="after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wipe(left)">
                                      <p:cBhvr>
                                        <p:cTn id="47" dur="300"/>
                                        <p:tgtEl>
                                          <p:spTgt spid="32"/>
                                        </p:tgtEl>
                                      </p:cBhvr>
                                    </p:animEffect>
                                  </p:childTnLst>
                                </p:cTn>
                              </p:par>
                            </p:childTnLst>
                          </p:cTn>
                        </p:par>
                        <p:par>
                          <p:cTn id="48" fill="hold">
                            <p:stCondLst>
                              <p:cond delay="3300"/>
                            </p:stCondLst>
                            <p:childTnLst>
                              <p:par>
                                <p:cTn id="49" presetID="22" presetClass="entr" presetSubtype="8" fill="hold" grpId="0" nodeType="afterEffect">
                                  <p:stCondLst>
                                    <p:cond delay="0"/>
                                  </p:stCondLst>
                                  <p:childTnLst>
                                    <p:set>
                                      <p:cBhvr>
                                        <p:cTn id="50" dur="1" fill="hold">
                                          <p:stCondLst>
                                            <p:cond delay="0"/>
                                          </p:stCondLst>
                                        </p:cTn>
                                        <p:tgtEl>
                                          <p:spTgt spid="33"/>
                                        </p:tgtEl>
                                        <p:attrNameLst>
                                          <p:attrName>style.visibility</p:attrName>
                                        </p:attrNameLst>
                                      </p:cBhvr>
                                      <p:to>
                                        <p:strVal val="visible"/>
                                      </p:to>
                                    </p:set>
                                    <p:animEffect transition="in" filter="wipe(left)">
                                      <p:cBhvr>
                                        <p:cTn id="51" dur="3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4" grpId="0" animBg="1"/>
      <p:bldP spid="15" grpId="0" animBg="1"/>
      <p:bldP spid="16" grpId="0" animBg="1"/>
      <p:bldP spid="17" grpId="0" animBg="1"/>
      <p:bldP spid="18" grpId="0" animBg="1"/>
      <p:bldP spid="23" grpId="0" animBg="1"/>
      <p:bldP spid="29" grpId="0" animBg="1"/>
      <p:bldP spid="30" grpId="0" animBg="1"/>
      <p:bldP spid="31" grpId="0" animBg="1"/>
      <p:bldP spid="32" grpId="0" animBg="1"/>
      <p:bldP spid="3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3CB3-2956-E8D2-C23D-A3BAA7295DEC}"/>
              </a:ext>
            </a:extLst>
          </p:cNvPr>
          <p:cNvSpPr>
            <a:spLocks noGrp="1"/>
          </p:cNvSpPr>
          <p:nvPr>
            <p:ph type="ctrTitle"/>
          </p:nvPr>
        </p:nvSpPr>
        <p:spPr>
          <a:xfrm>
            <a:off x="2815929" y="1349825"/>
            <a:ext cx="6560142" cy="3063149"/>
          </a:xfrm>
          <a:noFill/>
        </p:spPr>
        <p:txBody>
          <a:bodyPr/>
          <a:lstStyle/>
          <a:p>
            <a:endParaRPr lang="en-US"/>
          </a:p>
        </p:txBody>
      </p:sp>
      <p:sp>
        <p:nvSpPr>
          <p:cNvPr id="3" name="Subtitle 2">
            <a:extLst>
              <a:ext uri="{FF2B5EF4-FFF2-40B4-BE49-F238E27FC236}">
                <a16:creationId xmlns:a16="http://schemas.microsoft.com/office/drawing/2014/main" id="{FEECEBD4-35BF-26BB-D438-DA43EBD5EE89}"/>
              </a:ext>
            </a:extLst>
          </p:cNvPr>
          <p:cNvSpPr>
            <a:spLocks noGrp="1"/>
          </p:cNvSpPr>
          <p:nvPr>
            <p:ph type="subTitle" idx="1"/>
          </p:nvPr>
        </p:nvSpPr>
        <p:spPr>
          <a:xfrm>
            <a:off x="2815929" y="4412973"/>
            <a:ext cx="6560142" cy="1935571"/>
          </a:xfrm>
          <a:noFill/>
        </p:spPr>
        <p:txBody>
          <a:bodyPr/>
          <a:lstStyle/>
          <a:p>
            <a:endParaRPr lang="en-US"/>
          </a:p>
        </p:txBody>
      </p:sp>
      <p:pic>
        <p:nvPicPr>
          <p:cNvPr id="5" name="Picture 4">
            <a:extLst>
              <a:ext uri="{FF2B5EF4-FFF2-40B4-BE49-F238E27FC236}">
                <a16:creationId xmlns:a16="http://schemas.microsoft.com/office/drawing/2014/main" id="{1C9C06AE-9A23-77B5-452A-86D11B39B8DC}"/>
              </a:ext>
            </a:extLst>
          </p:cNvPr>
          <p:cNvPicPr>
            <a:picLocks noChangeAspect="1"/>
          </p:cNvPicPr>
          <p:nvPr/>
        </p:nvPicPr>
        <p:blipFill>
          <a:blip r:embed="rId3"/>
          <a:stretch>
            <a:fillRect/>
          </a:stretch>
        </p:blipFill>
        <p:spPr>
          <a:xfrm>
            <a:off x="1905411" y="310829"/>
            <a:ext cx="8381177" cy="6236341"/>
          </a:xfrm>
          <a:prstGeom prst="rect">
            <a:avLst/>
          </a:prstGeom>
        </p:spPr>
      </p:pic>
      <p:sp>
        <p:nvSpPr>
          <p:cNvPr id="6" name="Rectangle: Rounded Corners 5">
            <a:extLst>
              <a:ext uri="{FF2B5EF4-FFF2-40B4-BE49-F238E27FC236}">
                <a16:creationId xmlns:a16="http://schemas.microsoft.com/office/drawing/2014/main" id="{1FE814EE-2600-CB4B-B670-28281C11DB16}"/>
              </a:ext>
            </a:extLst>
          </p:cNvPr>
          <p:cNvSpPr/>
          <p:nvPr/>
        </p:nvSpPr>
        <p:spPr>
          <a:xfrm>
            <a:off x="4219151" y="2607733"/>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7" name="Rectangle: Rounded Corners 6">
            <a:extLst>
              <a:ext uri="{FF2B5EF4-FFF2-40B4-BE49-F238E27FC236}">
                <a16:creationId xmlns:a16="http://schemas.microsoft.com/office/drawing/2014/main" id="{90DB2507-DFB8-BCBF-B60C-20B71957C6DD}"/>
              </a:ext>
            </a:extLst>
          </p:cNvPr>
          <p:cNvSpPr/>
          <p:nvPr/>
        </p:nvSpPr>
        <p:spPr>
          <a:xfrm>
            <a:off x="3999772" y="2607731"/>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8" name="Rectangle: Rounded Corners 7">
            <a:extLst>
              <a:ext uri="{FF2B5EF4-FFF2-40B4-BE49-F238E27FC236}">
                <a16:creationId xmlns:a16="http://schemas.microsoft.com/office/drawing/2014/main" id="{E7CF62D1-DCDD-596A-403E-064F32985413}"/>
              </a:ext>
            </a:extLst>
          </p:cNvPr>
          <p:cNvSpPr/>
          <p:nvPr/>
        </p:nvSpPr>
        <p:spPr>
          <a:xfrm>
            <a:off x="3807788" y="2607731"/>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9" name="Rectangle: Rounded Corners 8">
            <a:extLst>
              <a:ext uri="{FF2B5EF4-FFF2-40B4-BE49-F238E27FC236}">
                <a16:creationId xmlns:a16="http://schemas.microsoft.com/office/drawing/2014/main" id="{08C4DC66-5BD3-10D8-D8AA-4FB0E013EA03}"/>
              </a:ext>
            </a:extLst>
          </p:cNvPr>
          <p:cNvSpPr/>
          <p:nvPr/>
        </p:nvSpPr>
        <p:spPr>
          <a:xfrm>
            <a:off x="3571908" y="2620098"/>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0" name="Rectangle: Rounded Corners 9">
            <a:extLst>
              <a:ext uri="{FF2B5EF4-FFF2-40B4-BE49-F238E27FC236}">
                <a16:creationId xmlns:a16="http://schemas.microsoft.com/office/drawing/2014/main" id="{8A05604B-B2C9-27F9-8485-867295E96DCB}"/>
              </a:ext>
            </a:extLst>
          </p:cNvPr>
          <p:cNvSpPr/>
          <p:nvPr/>
        </p:nvSpPr>
        <p:spPr>
          <a:xfrm>
            <a:off x="3352529" y="2607731"/>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Tree>
    <p:extLst>
      <p:ext uri="{BB962C8B-B14F-4D97-AF65-F5344CB8AC3E}">
        <p14:creationId xmlns:p14="http://schemas.microsoft.com/office/powerpoint/2010/main" val="363098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3CB3-2956-E8D2-C23D-A3BAA7295DEC}"/>
              </a:ext>
            </a:extLst>
          </p:cNvPr>
          <p:cNvSpPr>
            <a:spLocks noGrp="1"/>
          </p:cNvSpPr>
          <p:nvPr>
            <p:ph type="ctrTitle"/>
          </p:nvPr>
        </p:nvSpPr>
        <p:spPr>
          <a:xfrm>
            <a:off x="2815929" y="1349825"/>
            <a:ext cx="6560142" cy="3063149"/>
          </a:xfrm>
          <a:noFill/>
        </p:spPr>
        <p:txBody>
          <a:bodyPr/>
          <a:lstStyle/>
          <a:p>
            <a:endParaRPr lang="en-US"/>
          </a:p>
        </p:txBody>
      </p:sp>
      <p:sp>
        <p:nvSpPr>
          <p:cNvPr id="3" name="Subtitle 2">
            <a:extLst>
              <a:ext uri="{FF2B5EF4-FFF2-40B4-BE49-F238E27FC236}">
                <a16:creationId xmlns:a16="http://schemas.microsoft.com/office/drawing/2014/main" id="{FEECEBD4-35BF-26BB-D438-DA43EBD5EE89}"/>
              </a:ext>
            </a:extLst>
          </p:cNvPr>
          <p:cNvSpPr>
            <a:spLocks noGrp="1"/>
          </p:cNvSpPr>
          <p:nvPr>
            <p:ph type="subTitle" idx="1"/>
          </p:nvPr>
        </p:nvSpPr>
        <p:spPr>
          <a:xfrm>
            <a:off x="2815929" y="4412973"/>
            <a:ext cx="6560142" cy="1935571"/>
          </a:xfrm>
          <a:noFill/>
        </p:spPr>
        <p:txBody>
          <a:bodyPr/>
          <a:lstStyle/>
          <a:p>
            <a:endParaRPr lang="en-US"/>
          </a:p>
        </p:txBody>
      </p:sp>
      <p:pic>
        <p:nvPicPr>
          <p:cNvPr id="5" name="Picture 4">
            <a:extLst>
              <a:ext uri="{FF2B5EF4-FFF2-40B4-BE49-F238E27FC236}">
                <a16:creationId xmlns:a16="http://schemas.microsoft.com/office/drawing/2014/main" id="{1C9C06AE-9A23-77B5-452A-86D11B39B8DC}"/>
              </a:ext>
            </a:extLst>
          </p:cNvPr>
          <p:cNvPicPr>
            <a:picLocks noChangeAspect="1"/>
          </p:cNvPicPr>
          <p:nvPr/>
        </p:nvPicPr>
        <p:blipFill>
          <a:blip r:embed="rId3"/>
          <a:stretch>
            <a:fillRect/>
          </a:stretch>
        </p:blipFill>
        <p:spPr>
          <a:xfrm>
            <a:off x="1905411" y="310829"/>
            <a:ext cx="8381177" cy="6236341"/>
          </a:xfrm>
          <a:prstGeom prst="rect">
            <a:avLst/>
          </a:prstGeom>
        </p:spPr>
      </p:pic>
      <p:sp>
        <p:nvSpPr>
          <p:cNvPr id="6" name="Rectangle: Rounded Corners 5">
            <a:extLst>
              <a:ext uri="{FF2B5EF4-FFF2-40B4-BE49-F238E27FC236}">
                <a16:creationId xmlns:a16="http://schemas.microsoft.com/office/drawing/2014/main" id="{1FE814EE-2600-CB4B-B670-28281C11DB16}"/>
              </a:ext>
            </a:extLst>
          </p:cNvPr>
          <p:cNvSpPr/>
          <p:nvPr/>
        </p:nvSpPr>
        <p:spPr>
          <a:xfrm>
            <a:off x="8164617" y="1262879"/>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7" name="Rectangle: Rounded Corners 6">
            <a:extLst>
              <a:ext uri="{FF2B5EF4-FFF2-40B4-BE49-F238E27FC236}">
                <a16:creationId xmlns:a16="http://schemas.microsoft.com/office/drawing/2014/main" id="{90DB2507-DFB8-BCBF-B60C-20B71957C6DD}"/>
              </a:ext>
            </a:extLst>
          </p:cNvPr>
          <p:cNvSpPr/>
          <p:nvPr/>
        </p:nvSpPr>
        <p:spPr>
          <a:xfrm>
            <a:off x="8164617" y="2271136"/>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8" name="Rectangle: Rounded Corners 7">
            <a:extLst>
              <a:ext uri="{FF2B5EF4-FFF2-40B4-BE49-F238E27FC236}">
                <a16:creationId xmlns:a16="http://schemas.microsoft.com/office/drawing/2014/main" id="{E7CF62D1-DCDD-596A-403E-064F32985413}"/>
              </a:ext>
            </a:extLst>
          </p:cNvPr>
          <p:cNvSpPr/>
          <p:nvPr/>
        </p:nvSpPr>
        <p:spPr>
          <a:xfrm>
            <a:off x="8173730" y="3564464"/>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9" name="Rectangle: Rounded Corners 8">
            <a:extLst>
              <a:ext uri="{FF2B5EF4-FFF2-40B4-BE49-F238E27FC236}">
                <a16:creationId xmlns:a16="http://schemas.microsoft.com/office/drawing/2014/main" id="{08C4DC66-5BD3-10D8-D8AA-4FB0E013EA03}"/>
              </a:ext>
            </a:extLst>
          </p:cNvPr>
          <p:cNvSpPr/>
          <p:nvPr/>
        </p:nvSpPr>
        <p:spPr>
          <a:xfrm>
            <a:off x="7898375" y="1262878"/>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0" name="Rectangle: Rounded Corners 9">
            <a:extLst>
              <a:ext uri="{FF2B5EF4-FFF2-40B4-BE49-F238E27FC236}">
                <a16:creationId xmlns:a16="http://schemas.microsoft.com/office/drawing/2014/main" id="{8A05604B-B2C9-27F9-8485-867295E96DCB}"/>
              </a:ext>
            </a:extLst>
          </p:cNvPr>
          <p:cNvSpPr/>
          <p:nvPr/>
        </p:nvSpPr>
        <p:spPr>
          <a:xfrm>
            <a:off x="7926363" y="2251070"/>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Tree>
    <p:extLst>
      <p:ext uri="{BB962C8B-B14F-4D97-AF65-F5344CB8AC3E}">
        <p14:creationId xmlns:p14="http://schemas.microsoft.com/office/powerpoint/2010/main" val="319500114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3CB3-2956-E8D2-C23D-A3BAA7295DEC}"/>
              </a:ext>
            </a:extLst>
          </p:cNvPr>
          <p:cNvSpPr>
            <a:spLocks noGrp="1"/>
          </p:cNvSpPr>
          <p:nvPr>
            <p:ph type="ctrTitle"/>
          </p:nvPr>
        </p:nvSpPr>
        <p:spPr>
          <a:xfrm>
            <a:off x="2815929" y="1349825"/>
            <a:ext cx="6560142" cy="3063149"/>
          </a:xfrm>
          <a:noFill/>
        </p:spPr>
        <p:txBody>
          <a:bodyPr/>
          <a:lstStyle/>
          <a:p>
            <a:endParaRPr lang="en-US"/>
          </a:p>
        </p:txBody>
      </p:sp>
      <p:sp>
        <p:nvSpPr>
          <p:cNvPr id="3" name="Subtitle 2">
            <a:extLst>
              <a:ext uri="{FF2B5EF4-FFF2-40B4-BE49-F238E27FC236}">
                <a16:creationId xmlns:a16="http://schemas.microsoft.com/office/drawing/2014/main" id="{FEECEBD4-35BF-26BB-D438-DA43EBD5EE89}"/>
              </a:ext>
            </a:extLst>
          </p:cNvPr>
          <p:cNvSpPr>
            <a:spLocks noGrp="1"/>
          </p:cNvSpPr>
          <p:nvPr>
            <p:ph type="subTitle" idx="1"/>
          </p:nvPr>
        </p:nvSpPr>
        <p:spPr>
          <a:xfrm>
            <a:off x="2815929" y="4412973"/>
            <a:ext cx="6560142" cy="1935571"/>
          </a:xfrm>
          <a:noFill/>
        </p:spPr>
        <p:txBody>
          <a:bodyPr/>
          <a:lstStyle/>
          <a:p>
            <a:endParaRPr lang="en-US"/>
          </a:p>
        </p:txBody>
      </p:sp>
      <p:pic>
        <p:nvPicPr>
          <p:cNvPr id="5" name="Picture 4">
            <a:extLst>
              <a:ext uri="{FF2B5EF4-FFF2-40B4-BE49-F238E27FC236}">
                <a16:creationId xmlns:a16="http://schemas.microsoft.com/office/drawing/2014/main" id="{1C9C06AE-9A23-77B5-452A-86D11B39B8DC}"/>
              </a:ext>
            </a:extLst>
          </p:cNvPr>
          <p:cNvPicPr>
            <a:picLocks noChangeAspect="1"/>
          </p:cNvPicPr>
          <p:nvPr/>
        </p:nvPicPr>
        <p:blipFill>
          <a:blip r:embed="rId3"/>
          <a:stretch>
            <a:fillRect/>
          </a:stretch>
        </p:blipFill>
        <p:spPr>
          <a:xfrm>
            <a:off x="1905411" y="310829"/>
            <a:ext cx="8381177" cy="6236341"/>
          </a:xfrm>
          <a:prstGeom prst="rect">
            <a:avLst/>
          </a:prstGeom>
        </p:spPr>
      </p:pic>
      <p:sp>
        <p:nvSpPr>
          <p:cNvPr id="6" name="Rectangle: Rounded Corners 5">
            <a:extLst>
              <a:ext uri="{FF2B5EF4-FFF2-40B4-BE49-F238E27FC236}">
                <a16:creationId xmlns:a16="http://schemas.microsoft.com/office/drawing/2014/main" id="{1FE814EE-2600-CB4B-B670-28281C11DB16}"/>
              </a:ext>
            </a:extLst>
          </p:cNvPr>
          <p:cNvSpPr/>
          <p:nvPr/>
        </p:nvSpPr>
        <p:spPr>
          <a:xfrm>
            <a:off x="8164617" y="1262879"/>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7" name="Rectangle: Rounded Corners 6">
            <a:extLst>
              <a:ext uri="{FF2B5EF4-FFF2-40B4-BE49-F238E27FC236}">
                <a16:creationId xmlns:a16="http://schemas.microsoft.com/office/drawing/2014/main" id="{90DB2507-DFB8-BCBF-B60C-20B71957C6DD}"/>
              </a:ext>
            </a:extLst>
          </p:cNvPr>
          <p:cNvSpPr/>
          <p:nvPr/>
        </p:nvSpPr>
        <p:spPr>
          <a:xfrm>
            <a:off x="8164617" y="2271136"/>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8" name="Rectangle: Rounded Corners 7">
            <a:extLst>
              <a:ext uri="{FF2B5EF4-FFF2-40B4-BE49-F238E27FC236}">
                <a16:creationId xmlns:a16="http://schemas.microsoft.com/office/drawing/2014/main" id="{E7CF62D1-DCDD-596A-403E-064F32985413}"/>
              </a:ext>
            </a:extLst>
          </p:cNvPr>
          <p:cNvSpPr/>
          <p:nvPr/>
        </p:nvSpPr>
        <p:spPr>
          <a:xfrm>
            <a:off x="8173730" y="3564464"/>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9" name="Rectangle: Rounded Corners 8">
            <a:extLst>
              <a:ext uri="{FF2B5EF4-FFF2-40B4-BE49-F238E27FC236}">
                <a16:creationId xmlns:a16="http://schemas.microsoft.com/office/drawing/2014/main" id="{08C4DC66-5BD3-10D8-D8AA-4FB0E013EA03}"/>
              </a:ext>
            </a:extLst>
          </p:cNvPr>
          <p:cNvSpPr/>
          <p:nvPr/>
        </p:nvSpPr>
        <p:spPr>
          <a:xfrm>
            <a:off x="7898375" y="1262878"/>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0" name="Rectangle: Rounded Corners 9">
            <a:extLst>
              <a:ext uri="{FF2B5EF4-FFF2-40B4-BE49-F238E27FC236}">
                <a16:creationId xmlns:a16="http://schemas.microsoft.com/office/drawing/2014/main" id="{8A05604B-B2C9-27F9-8485-867295E96DCB}"/>
              </a:ext>
            </a:extLst>
          </p:cNvPr>
          <p:cNvSpPr/>
          <p:nvPr/>
        </p:nvSpPr>
        <p:spPr>
          <a:xfrm>
            <a:off x="7926363" y="2251070"/>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1" name="Rectangle: Rounded Corners 10">
            <a:extLst>
              <a:ext uri="{FF2B5EF4-FFF2-40B4-BE49-F238E27FC236}">
                <a16:creationId xmlns:a16="http://schemas.microsoft.com/office/drawing/2014/main" id="{FACB917C-D832-2C92-0135-872377160833}"/>
              </a:ext>
            </a:extLst>
          </p:cNvPr>
          <p:cNvSpPr/>
          <p:nvPr/>
        </p:nvSpPr>
        <p:spPr>
          <a:xfrm>
            <a:off x="4243363" y="2623603"/>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2" name="Rectangle: Rounded Corners 11">
            <a:extLst>
              <a:ext uri="{FF2B5EF4-FFF2-40B4-BE49-F238E27FC236}">
                <a16:creationId xmlns:a16="http://schemas.microsoft.com/office/drawing/2014/main" id="{C088F847-77BF-5F18-AFB2-70774D3C1E4F}"/>
              </a:ext>
            </a:extLst>
          </p:cNvPr>
          <p:cNvSpPr/>
          <p:nvPr/>
        </p:nvSpPr>
        <p:spPr>
          <a:xfrm>
            <a:off x="4051379" y="2623602"/>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3" name="Rectangle: Rounded Corners 12">
            <a:extLst>
              <a:ext uri="{FF2B5EF4-FFF2-40B4-BE49-F238E27FC236}">
                <a16:creationId xmlns:a16="http://schemas.microsoft.com/office/drawing/2014/main" id="{B5AB54E2-E090-1C04-F00D-8AD4B6C6F05B}"/>
              </a:ext>
            </a:extLst>
          </p:cNvPr>
          <p:cNvSpPr/>
          <p:nvPr/>
        </p:nvSpPr>
        <p:spPr>
          <a:xfrm>
            <a:off x="3859395" y="2635969"/>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4" name="Rectangle: Rounded Corners 13">
            <a:extLst>
              <a:ext uri="{FF2B5EF4-FFF2-40B4-BE49-F238E27FC236}">
                <a16:creationId xmlns:a16="http://schemas.microsoft.com/office/drawing/2014/main" id="{AFC05E56-9C2E-504E-5F90-A2BD4A8D290C}"/>
              </a:ext>
            </a:extLst>
          </p:cNvPr>
          <p:cNvSpPr/>
          <p:nvPr/>
        </p:nvSpPr>
        <p:spPr>
          <a:xfrm>
            <a:off x="3667411" y="2648336"/>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Tree>
    <p:extLst>
      <p:ext uri="{BB962C8B-B14F-4D97-AF65-F5344CB8AC3E}">
        <p14:creationId xmlns:p14="http://schemas.microsoft.com/office/powerpoint/2010/main" val="285233232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3CB3-2956-E8D2-C23D-A3BAA7295DEC}"/>
              </a:ext>
            </a:extLst>
          </p:cNvPr>
          <p:cNvSpPr>
            <a:spLocks noGrp="1"/>
          </p:cNvSpPr>
          <p:nvPr>
            <p:ph type="ctrTitle"/>
          </p:nvPr>
        </p:nvSpPr>
        <p:spPr>
          <a:xfrm>
            <a:off x="2815929" y="1349825"/>
            <a:ext cx="6560142" cy="3063149"/>
          </a:xfrm>
          <a:noFill/>
        </p:spPr>
        <p:txBody>
          <a:bodyPr/>
          <a:lstStyle/>
          <a:p>
            <a:endParaRPr lang="en-US"/>
          </a:p>
        </p:txBody>
      </p:sp>
      <p:sp>
        <p:nvSpPr>
          <p:cNvPr id="3" name="Subtitle 2">
            <a:extLst>
              <a:ext uri="{FF2B5EF4-FFF2-40B4-BE49-F238E27FC236}">
                <a16:creationId xmlns:a16="http://schemas.microsoft.com/office/drawing/2014/main" id="{FEECEBD4-35BF-26BB-D438-DA43EBD5EE89}"/>
              </a:ext>
            </a:extLst>
          </p:cNvPr>
          <p:cNvSpPr>
            <a:spLocks noGrp="1"/>
          </p:cNvSpPr>
          <p:nvPr>
            <p:ph type="subTitle" idx="1"/>
          </p:nvPr>
        </p:nvSpPr>
        <p:spPr>
          <a:xfrm>
            <a:off x="2815929" y="4412973"/>
            <a:ext cx="6560142" cy="1935571"/>
          </a:xfrm>
          <a:noFill/>
        </p:spPr>
        <p:txBody>
          <a:bodyPr/>
          <a:lstStyle/>
          <a:p>
            <a:endParaRPr lang="en-US"/>
          </a:p>
        </p:txBody>
      </p:sp>
      <p:pic>
        <p:nvPicPr>
          <p:cNvPr id="5" name="Picture 4">
            <a:extLst>
              <a:ext uri="{FF2B5EF4-FFF2-40B4-BE49-F238E27FC236}">
                <a16:creationId xmlns:a16="http://schemas.microsoft.com/office/drawing/2014/main" id="{1C9C06AE-9A23-77B5-452A-86D11B39B8DC}"/>
              </a:ext>
            </a:extLst>
          </p:cNvPr>
          <p:cNvPicPr>
            <a:picLocks noChangeAspect="1"/>
          </p:cNvPicPr>
          <p:nvPr/>
        </p:nvPicPr>
        <p:blipFill>
          <a:blip r:embed="rId3"/>
          <a:stretch>
            <a:fillRect/>
          </a:stretch>
        </p:blipFill>
        <p:spPr>
          <a:xfrm>
            <a:off x="1905411" y="310829"/>
            <a:ext cx="8381177" cy="6236341"/>
          </a:xfrm>
          <a:prstGeom prst="rect">
            <a:avLst/>
          </a:prstGeom>
        </p:spPr>
      </p:pic>
      <p:sp>
        <p:nvSpPr>
          <p:cNvPr id="6" name="Rectangle: Rounded Corners 5">
            <a:extLst>
              <a:ext uri="{FF2B5EF4-FFF2-40B4-BE49-F238E27FC236}">
                <a16:creationId xmlns:a16="http://schemas.microsoft.com/office/drawing/2014/main" id="{1FE814EE-2600-CB4B-B670-28281C11DB16}"/>
              </a:ext>
            </a:extLst>
          </p:cNvPr>
          <p:cNvSpPr/>
          <p:nvPr/>
        </p:nvSpPr>
        <p:spPr>
          <a:xfrm>
            <a:off x="8164617" y="1262879"/>
            <a:ext cx="191984" cy="173891"/>
          </a:xfrm>
          <a:prstGeom prst="roundRect">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7" name="Rectangle: Rounded Corners 6">
            <a:extLst>
              <a:ext uri="{FF2B5EF4-FFF2-40B4-BE49-F238E27FC236}">
                <a16:creationId xmlns:a16="http://schemas.microsoft.com/office/drawing/2014/main" id="{90DB2507-DFB8-BCBF-B60C-20B71957C6DD}"/>
              </a:ext>
            </a:extLst>
          </p:cNvPr>
          <p:cNvSpPr/>
          <p:nvPr/>
        </p:nvSpPr>
        <p:spPr>
          <a:xfrm>
            <a:off x="8164617" y="2271136"/>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8" name="Rectangle: Rounded Corners 7">
            <a:extLst>
              <a:ext uri="{FF2B5EF4-FFF2-40B4-BE49-F238E27FC236}">
                <a16:creationId xmlns:a16="http://schemas.microsoft.com/office/drawing/2014/main" id="{E7CF62D1-DCDD-596A-403E-064F32985413}"/>
              </a:ext>
            </a:extLst>
          </p:cNvPr>
          <p:cNvSpPr/>
          <p:nvPr/>
        </p:nvSpPr>
        <p:spPr>
          <a:xfrm>
            <a:off x="8173730" y="3564464"/>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9" name="Rectangle: Rounded Corners 8">
            <a:extLst>
              <a:ext uri="{FF2B5EF4-FFF2-40B4-BE49-F238E27FC236}">
                <a16:creationId xmlns:a16="http://schemas.microsoft.com/office/drawing/2014/main" id="{08C4DC66-5BD3-10D8-D8AA-4FB0E013EA03}"/>
              </a:ext>
            </a:extLst>
          </p:cNvPr>
          <p:cNvSpPr/>
          <p:nvPr/>
        </p:nvSpPr>
        <p:spPr>
          <a:xfrm>
            <a:off x="7898375" y="1262878"/>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0" name="Rectangle: Rounded Corners 9">
            <a:extLst>
              <a:ext uri="{FF2B5EF4-FFF2-40B4-BE49-F238E27FC236}">
                <a16:creationId xmlns:a16="http://schemas.microsoft.com/office/drawing/2014/main" id="{8A05604B-B2C9-27F9-8485-867295E96DCB}"/>
              </a:ext>
            </a:extLst>
          </p:cNvPr>
          <p:cNvSpPr/>
          <p:nvPr/>
        </p:nvSpPr>
        <p:spPr>
          <a:xfrm>
            <a:off x="7926363" y="2251070"/>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1" name="Rectangle: Rounded Corners 10">
            <a:extLst>
              <a:ext uri="{FF2B5EF4-FFF2-40B4-BE49-F238E27FC236}">
                <a16:creationId xmlns:a16="http://schemas.microsoft.com/office/drawing/2014/main" id="{FACB917C-D832-2C92-0135-872377160833}"/>
              </a:ext>
            </a:extLst>
          </p:cNvPr>
          <p:cNvSpPr/>
          <p:nvPr/>
        </p:nvSpPr>
        <p:spPr>
          <a:xfrm>
            <a:off x="7926363" y="3564463"/>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2" name="Rectangle: Rounded Corners 11">
            <a:extLst>
              <a:ext uri="{FF2B5EF4-FFF2-40B4-BE49-F238E27FC236}">
                <a16:creationId xmlns:a16="http://schemas.microsoft.com/office/drawing/2014/main" id="{C088F847-77BF-5F18-AFB2-70774D3C1E4F}"/>
              </a:ext>
            </a:extLst>
          </p:cNvPr>
          <p:cNvSpPr/>
          <p:nvPr/>
        </p:nvSpPr>
        <p:spPr>
          <a:xfrm>
            <a:off x="4221410" y="2631948"/>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3" name="Rectangle: Rounded Corners 12">
            <a:extLst>
              <a:ext uri="{FF2B5EF4-FFF2-40B4-BE49-F238E27FC236}">
                <a16:creationId xmlns:a16="http://schemas.microsoft.com/office/drawing/2014/main" id="{B5AB54E2-E090-1C04-F00D-8AD4B6C6F05B}"/>
              </a:ext>
            </a:extLst>
          </p:cNvPr>
          <p:cNvSpPr/>
          <p:nvPr/>
        </p:nvSpPr>
        <p:spPr>
          <a:xfrm>
            <a:off x="4022255" y="2631949"/>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4" name="Rectangle: Rounded Corners 13">
            <a:extLst>
              <a:ext uri="{FF2B5EF4-FFF2-40B4-BE49-F238E27FC236}">
                <a16:creationId xmlns:a16="http://schemas.microsoft.com/office/drawing/2014/main" id="{AFC05E56-9C2E-504E-5F90-A2BD4A8D290C}"/>
              </a:ext>
            </a:extLst>
          </p:cNvPr>
          <p:cNvSpPr/>
          <p:nvPr/>
        </p:nvSpPr>
        <p:spPr>
          <a:xfrm>
            <a:off x="3794681" y="2631950"/>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Tree>
    <p:extLst>
      <p:ext uri="{BB962C8B-B14F-4D97-AF65-F5344CB8AC3E}">
        <p14:creationId xmlns:p14="http://schemas.microsoft.com/office/powerpoint/2010/main" val="24488357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3CB3-2956-E8D2-C23D-A3BAA7295DEC}"/>
              </a:ext>
            </a:extLst>
          </p:cNvPr>
          <p:cNvSpPr>
            <a:spLocks noGrp="1"/>
          </p:cNvSpPr>
          <p:nvPr>
            <p:ph type="ctrTitle"/>
          </p:nvPr>
        </p:nvSpPr>
        <p:spPr>
          <a:xfrm>
            <a:off x="2815929" y="1349825"/>
            <a:ext cx="6560142" cy="3063149"/>
          </a:xfrm>
          <a:noFill/>
        </p:spPr>
        <p:txBody>
          <a:bodyPr/>
          <a:lstStyle/>
          <a:p>
            <a:endParaRPr lang="en-US"/>
          </a:p>
        </p:txBody>
      </p:sp>
      <p:sp>
        <p:nvSpPr>
          <p:cNvPr id="3" name="Subtitle 2">
            <a:extLst>
              <a:ext uri="{FF2B5EF4-FFF2-40B4-BE49-F238E27FC236}">
                <a16:creationId xmlns:a16="http://schemas.microsoft.com/office/drawing/2014/main" id="{FEECEBD4-35BF-26BB-D438-DA43EBD5EE89}"/>
              </a:ext>
            </a:extLst>
          </p:cNvPr>
          <p:cNvSpPr>
            <a:spLocks noGrp="1"/>
          </p:cNvSpPr>
          <p:nvPr>
            <p:ph type="subTitle" idx="1"/>
          </p:nvPr>
        </p:nvSpPr>
        <p:spPr>
          <a:xfrm>
            <a:off x="2815929" y="4412973"/>
            <a:ext cx="6560142" cy="1935571"/>
          </a:xfrm>
          <a:noFill/>
        </p:spPr>
        <p:txBody>
          <a:bodyPr/>
          <a:lstStyle/>
          <a:p>
            <a:endParaRPr lang="en-US"/>
          </a:p>
        </p:txBody>
      </p:sp>
      <p:pic>
        <p:nvPicPr>
          <p:cNvPr id="5" name="Picture 4">
            <a:extLst>
              <a:ext uri="{FF2B5EF4-FFF2-40B4-BE49-F238E27FC236}">
                <a16:creationId xmlns:a16="http://schemas.microsoft.com/office/drawing/2014/main" id="{1C9C06AE-9A23-77B5-452A-86D11B39B8DC}"/>
              </a:ext>
            </a:extLst>
          </p:cNvPr>
          <p:cNvPicPr>
            <a:picLocks noChangeAspect="1"/>
          </p:cNvPicPr>
          <p:nvPr/>
        </p:nvPicPr>
        <p:blipFill>
          <a:blip r:embed="rId3"/>
          <a:stretch>
            <a:fillRect/>
          </a:stretch>
        </p:blipFill>
        <p:spPr>
          <a:xfrm>
            <a:off x="1905411" y="310829"/>
            <a:ext cx="8381177" cy="6236341"/>
          </a:xfrm>
          <a:prstGeom prst="rect">
            <a:avLst/>
          </a:prstGeom>
        </p:spPr>
      </p:pic>
      <p:sp>
        <p:nvSpPr>
          <p:cNvPr id="6" name="Rectangle: Rounded Corners 5">
            <a:extLst>
              <a:ext uri="{FF2B5EF4-FFF2-40B4-BE49-F238E27FC236}">
                <a16:creationId xmlns:a16="http://schemas.microsoft.com/office/drawing/2014/main" id="{1FE814EE-2600-CB4B-B670-28281C11DB16}"/>
              </a:ext>
            </a:extLst>
          </p:cNvPr>
          <p:cNvSpPr/>
          <p:nvPr/>
        </p:nvSpPr>
        <p:spPr>
          <a:xfrm>
            <a:off x="8164617" y="1262879"/>
            <a:ext cx="191984" cy="173891"/>
          </a:xfrm>
          <a:prstGeom prst="roundRect">
            <a:avLst/>
          </a:prstGeom>
          <a:solidFill>
            <a:schemeClr val="accent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7" name="Rectangle: Rounded Corners 6">
            <a:extLst>
              <a:ext uri="{FF2B5EF4-FFF2-40B4-BE49-F238E27FC236}">
                <a16:creationId xmlns:a16="http://schemas.microsoft.com/office/drawing/2014/main" id="{90DB2507-DFB8-BCBF-B60C-20B71957C6DD}"/>
              </a:ext>
            </a:extLst>
          </p:cNvPr>
          <p:cNvSpPr/>
          <p:nvPr/>
        </p:nvSpPr>
        <p:spPr>
          <a:xfrm>
            <a:off x="8164617" y="2271136"/>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8" name="Rectangle: Rounded Corners 7">
            <a:extLst>
              <a:ext uri="{FF2B5EF4-FFF2-40B4-BE49-F238E27FC236}">
                <a16:creationId xmlns:a16="http://schemas.microsoft.com/office/drawing/2014/main" id="{E7CF62D1-DCDD-596A-403E-064F32985413}"/>
              </a:ext>
            </a:extLst>
          </p:cNvPr>
          <p:cNvSpPr/>
          <p:nvPr/>
        </p:nvSpPr>
        <p:spPr>
          <a:xfrm>
            <a:off x="8173730" y="3564464"/>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9" name="Rectangle: Rounded Corners 8">
            <a:extLst>
              <a:ext uri="{FF2B5EF4-FFF2-40B4-BE49-F238E27FC236}">
                <a16:creationId xmlns:a16="http://schemas.microsoft.com/office/drawing/2014/main" id="{08C4DC66-5BD3-10D8-D8AA-4FB0E013EA03}"/>
              </a:ext>
            </a:extLst>
          </p:cNvPr>
          <p:cNvSpPr/>
          <p:nvPr/>
        </p:nvSpPr>
        <p:spPr>
          <a:xfrm>
            <a:off x="7898375" y="1262878"/>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0" name="Rectangle: Rounded Corners 9">
            <a:extLst>
              <a:ext uri="{FF2B5EF4-FFF2-40B4-BE49-F238E27FC236}">
                <a16:creationId xmlns:a16="http://schemas.microsoft.com/office/drawing/2014/main" id="{8A05604B-B2C9-27F9-8485-867295E96DCB}"/>
              </a:ext>
            </a:extLst>
          </p:cNvPr>
          <p:cNvSpPr/>
          <p:nvPr/>
        </p:nvSpPr>
        <p:spPr>
          <a:xfrm>
            <a:off x="7926363" y="2251070"/>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1" name="Rectangle: Rounded Corners 10">
            <a:extLst>
              <a:ext uri="{FF2B5EF4-FFF2-40B4-BE49-F238E27FC236}">
                <a16:creationId xmlns:a16="http://schemas.microsoft.com/office/drawing/2014/main" id="{FACB917C-D832-2C92-0135-872377160833}"/>
              </a:ext>
            </a:extLst>
          </p:cNvPr>
          <p:cNvSpPr/>
          <p:nvPr/>
        </p:nvSpPr>
        <p:spPr>
          <a:xfrm>
            <a:off x="7926363" y="3564463"/>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2" name="Rectangle: Rounded Corners 11">
            <a:extLst>
              <a:ext uri="{FF2B5EF4-FFF2-40B4-BE49-F238E27FC236}">
                <a16:creationId xmlns:a16="http://schemas.microsoft.com/office/drawing/2014/main" id="{C088F847-77BF-5F18-AFB2-70774D3C1E4F}"/>
              </a:ext>
            </a:extLst>
          </p:cNvPr>
          <p:cNvSpPr/>
          <p:nvPr/>
        </p:nvSpPr>
        <p:spPr>
          <a:xfrm>
            <a:off x="5406743" y="3390572"/>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3" name="Rectangle: Rounded Corners 12">
            <a:extLst>
              <a:ext uri="{FF2B5EF4-FFF2-40B4-BE49-F238E27FC236}">
                <a16:creationId xmlns:a16="http://schemas.microsoft.com/office/drawing/2014/main" id="{B5AB54E2-E090-1C04-F00D-8AD4B6C6F05B}"/>
              </a:ext>
            </a:extLst>
          </p:cNvPr>
          <p:cNvSpPr/>
          <p:nvPr/>
        </p:nvSpPr>
        <p:spPr>
          <a:xfrm>
            <a:off x="4249939" y="2631949"/>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4" name="Rectangle: Rounded Corners 13">
            <a:extLst>
              <a:ext uri="{FF2B5EF4-FFF2-40B4-BE49-F238E27FC236}">
                <a16:creationId xmlns:a16="http://schemas.microsoft.com/office/drawing/2014/main" id="{AFC05E56-9C2E-504E-5F90-A2BD4A8D290C}"/>
              </a:ext>
            </a:extLst>
          </p:cNvPr>
          <p:cNvSpPr/>
          <p:nvPr/>
        </p:nvSpPr>
        <p:spPr>
          <a:xfrm>
            <a:off x="4028561" y="2631948"/>
            <a:ext cx="191984" cy="173891"/>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a:p>
        </p:txBody>
      </p:sp>
    </p:spTree>
    <p:extLst>
      <p:ext uri="{BB962C8B-B14F-4D97-AF65-F5344CB8AC3E}">
        <p14:creationId xmlns:p14="http://schemas.microsoft.com/office/powerpoint/2010/main" val="129444633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AF97B-1B9D-3AA8-E9F1-80A671DEB7E5}"/>
              </a:ext>
            </a:extLst>
          </p:cNvPr>
          <p:cNvSpPr>
            <a:spLocks noGrp="1"/>
          </p:cNvSpPr>
          <p:nvPr>
            <p:ph type="title"/>
          </p:nvPr>
        </p:nvSpPr>
        <p:spPr>
          <a:xfrm>
            <a:off x="838200" y="365125"/>
            <a:ext cx="10515600" cy="505313"/>
          </a:xfrm>
        </p:spPr>
        <p:txBody>
          <a:bodyPr/>
          <a:lstStyle/>
          <a:p>
            <a:r>
              <a:rPr lang="en-US"/>
              <a:t>result</a:t>
            </a:r>
          </a:p>
        </p:txBody>
      </p:sp>
      <p:pic>
        <p:nvPicPr>
          <p:cNvPr id="5" name="Picture 4">
            <a:extLst>
              <a:ext uri="{FF2B5EF4-FFF2-40B4-BE49-F238E27FC236}">
                <a16:creationId xmlns:a16="http://schemas.microsoft.com/office/drawing/2014/main" id="{CD118DBB-2E14-EF8F-1F60-D95A79023539}"/>
              </a:ext>
            </a:extLst>
          </p:cNvPr>
          <p:cNvPicPr>
            <a:picLocks noChangeAspect="1"/>
          </p:cNvPicPr>
          <p:nvPr/>
        </p:nvPicPr>
        <p:blipFill>
          <a:blip r:embed="rId2"/>
          <a:stretch>
            <a:fillRect/>
          </a:stretch>
        </p:blipFill>
        <p:spPr>
          <a:xfrm>
            <a:off x="838200" y="1090240"/>
            <a:ext cx="10335859" cy="5402635"/>
          </a:xfrm>
          <a:prstGeom prst="rect">
            <a:avLst/>
          </a:prstGeom>
        </p:spPr>
      </p:pic>
    </p:spTree>
    <p:extLst>
      <p:ext uri="{BB962C8B-B14F-4D97-AF65-F5344CB8AC3E}">
        <p14:creationId xmlns:p14="http://schemas.microsoft.com/office/powerpoint/2010/main" val="163273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2181D-911C-1343-7267-E35AC86CCA0E}"/>
              </a:ext>
            </a:extLst>
          </p:cNvPr>
          <p:cNvSpPr>
            <a:spLocks noGrp="1"/>
          </p:cNvSpPr>
          <p:nvPr>
            <p:ph type="title"/>
          </p:nvPr>
        </p:nvSpPr>
        <p:spPr>
          <a:xfrm>
            <a:off x="609957" y="1119031"/>
            <a:ext cx="4384736" cy="4619938"/>
          </a:xfrm>
          <a:noFill/>
        </p:spPr>
        <p:txBody>
          <a:bodyPr>
            <a:noAutofit/>
          </a:bodyPr>
          <a:lstStyle/>
          <a:p>
            <a:r>
              <a:rPr lang="en-US"/>
              <a:t>What is </a:t>
            </a:r>
            <a:br>
              <a:rPr lang="en-US"/>
            </a:br>
            <a:r>
              <a:rPr lang="en-US"/>
              <a:t>scheduling ?</a:t>
            </a:r>
          </a:p>
        </p:txBody>
      </p:sp>
      <p:sp>
        <p:nvSpPr>
          <p:cNvPr id="3" name="Content Placeholder 2">
            <a:extLst>
              <a:ext uri="{FF2B5EF4-FFF2-40B4-BE49-F238E27FC236}">
                <a16:creationId xmlns:a16="http://schemas.microsoft.com/office/drawing/2014/main" id="{9BEA8735-F1DC-1DE6-0A38-429B2F660F8A}"/>
              </a:ext>
            </a:extLst>
          </p:cNvPr>
          <p:cNvSpPr>
            <a:spLocks noGrp="1"/>
          </p:cNvSpPr>
          <p:nvPr>
            <p:ph idx="1"/>
          </p:nvPr>
        </p:nvSpPr>
        <p:spPr>
          <a:xfrm>
            <a:off x="5801708" y="1785796"/>
            <a:ext cx="5552091" cy="788515"/>
          </a:xfrm>
          <a:noFill/>
        </p:spPr>
        <p:txBody>
          <a:bodyPr anchor="t">
            <a:normAutofit/>
          </a:bodyPr>
          <a:lstStyle/>
          <a:p>
            <a:r>
              <a:rPr lang="en-US"/>
              <a:t>Sharing a single resource (e.g. CPU core) by multiple tasks</a:t>
            </a:r>
          </a:p>
        </p:txBody>
      </p:sp>
      <p:sp>
        <p:nvSpPr>
          <p:cNvPr id="4" name="Rectangle: Rounded Corners 3">
            <a:extLst>
              <a:ext uri="{FF2B5EF4-FFF2-40B4-BE49-F238E27FC236}">
                <a16:creationId xmlns:a16="http://schemas.microsoft.com/office/drawing/2014/main" id="{2B12FCA5-8B9C-5282-5136-DBFB7BAAFFA8}"/>
              </a:ext>
            </a:extLst>
          </p:cNvPr>
          <p:cNvSpPr/>
          <p:nvPr/>
        </p:nvSpPr>
        <p:spPr>
          <a:xfrm>
            <a:off x="5801708" y="2972131"/>
            <a:ext cx="5327374"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5" name="Rectangle: Rounded Corners 4">
            <a:extLst>
              <a:ext uri="{FF2B5EF4-FFF2-40B4-BE49-F238E27FC236}">
                <a16:creationId xmlns:a16="http://schemas.microsoft.com/office/drawing/2014/main" id="{A1D45ECB-1B63-B4A1-0851-64C815ABC536}"/>
              </a:ext>
            </a:extLst>
          </p:cNvPr>
          <p:cNvSpPr/>
          <p:nvPr/>
        </p:nvSpPr>
        <p:spPr>
          <a:xfrm>
            <a:off x="5801710" y="2969756"/>
            <a:ext cx="775252"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b="1"/>
              <a:t>T0</a:t>
            </a:r>
          </a:p>
        </p:txBody>
      </p:sp>
      <p:sp>
        <p:nvSpPr>
          <p:cNvPr id="6" name="Rectangle: Rounded Corners 5">
            <a:extLst>
              <a:ext uri="{FF2B5EF4-FFF2-40B4-BE49-F238E27FC236}">
                <a16:creationId xmlns:a16="http://schemas.microsoft.com/office/drawing/2014/main" id="{CB7F7A18-CF53-BB0C-FFA5-65DEFC6BBA4E}"/>
              </a:ext>
            </a:extLst>
          </p:cNvPr>
          <p:cNvSpPr/>
          <p:nvPr/>
        </p:nvSpPr>
        <p:spPr>
          <a:xfrm>
            <a:off x="6576962" y="2972131"/>
            <a:ext cx="331524" cy="665922"/>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T1</a:t>
            </a:r>
          </a:p>
        </p:txBody>
      </p:sp>
      <p:sp>
        <p:nvSpPr>
          <p:cNvPr id="7" name="Rectangle: Rounded Corners 6">
            <a:extLst>
              <a:ext uri="{FF2B5EF4-FFF2-40B4-BE49-F238E27FC236}">
                <a16:creationId xmlns:a16="http://schemas.microsoft.com/office/drawing/2014/main" id="{42E4D55B-DEE3-7B99-FC42-F452CA2F2152}"/>
              </a:ext>
            </a:extLst>
          </p:cNvPr>
          <p:cNvSpPr/>
          <p:nvPr/>
        </p:nvSpPr>
        <p:spPr>
          <a:xfrm>
            <a:off x="6911579" y="2969756"/>
            <a:ext cx="775252"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T2</a:t>
            </a:r>
          </a:p>
        </p:txBody>
      </p:sp>
      <p:sp>
        <p:nvSpPr>
          <p:cNvPr id="8" name="Rectangle: Rounded Corners 7">
            <a:extLst>
              <a:ext uri="{FF2B5EF4-FFF2-40B4-BE49-F238E27FC236}">
                <a16:creationId xmlns:a16="http://schemas.microsoft.com/office/drawing/2014/main" id="{BC96424F-CCC8-FCA2-3092-C15A12E3B4C6}"/>
              </a:ext>
            </a:extLst>
          </p:cNvPr>
          <p:cNvSpPr/>
          <p:nvPr/>
        </p:nvSpPr>
        <p:spPr>
          <a:xfrm>
            <a:off x="7686127" y="2969756"/>
            <a:ext cx="1716638"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sp>
        <p:nvSpPr>
          <p:cNvPr id="9" name="Rectangle: Rounded Corners 8">
            <a:extLst>
              <a:ext uri="{FF2B5EF4-FFF2-40B4-BE49-F238E27FC236}">
                <a16:creationId xmlns:a16="http://schemas.microsoft.com/office/drawing/2014/main" id="{292EB774-31B5-B5DE-C464-B8FF67BDC6D9}"/>
              </a:ext>
            </a:extLst>
          </p:cNvPr>
          <p:cNvSpPr/>
          <p:nvPr/>
        </p:nvSpPr>
        <p:spPr>
          <a:xfrm>
            <a:off x="9402061" y="2969756"/>
            <a:ext cx="775252" cy="665922"/>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T3</a:t>
            </a:r>
          </a:p>
        </p:txBody>
      </p:sp>
      <p:sp>
        <p:nvSpPr>
          <p:cNvPr id="13" name="Rectangle: Rounded Corners 12">
            <a:extLst>
              <a:ext uri="{FF2B5EF4-FFF2-40B4-BE49-F238E27FC236}">
                <a16:creationId xmlns:a16="http://schemas.microsoft.com/office/drawing/2014/main" id="{02411922-46C1-13DA-4230-CAE43458631B}"/>
              </a:ext>
            </a:extLst>
          </p:cNvPr>
          <p:cNvSpPr/>
          <p:nvPr/>
        </p:nvSpPr>
        <p:spPr>
          <a:xfrm>
            <a:off x="10177313" y="2969756"/>
            <a:ext cx="940682"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cxnSp>
        <p:nvCxnSpPr>
          <p:cNvPr id="15" name="Straight Arrow Connector 14">
            <a:extLst>
              <a:ext uri="{FF2B5EF4-FFF2-40B4-BE49-F238E27FC236}">
                <a16:creationId xmlns:a16="http://schemas.microsoft.com/office/drawing/2014/main" id="{6EAC9E59-3C5C-AEF8-4063-DEEF55D1736A}"/>
              </a:ext>
            </a:extLst>
          </p:cNvPr>
          <p:cNvCxnSpPr/>
          <p:nvPr/>
        </p:nvCxnSpPr>
        <p:spPr>
          <a:xfrm>
            <a:off x="5890260" y="3810000"/>
            <a:ext cx="5238822"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6" name="TextBox 15">
            <a:extLst>
              <a:ext uri="{FF2B5EF4-FFF2-40B4-BE49-F238E27FC236}">
                <a16:creationId xmlns:a16="http://schemas.microsoft.com/office/drawing/2014/main" id="{86F02372-81C9-75E3-DC86-ECB0BBF4B544}"/>
              </a:ext>
            </a:extLst>
          </p:cNvPr>
          <p:cNvSpPr txBox="1"/>
          <p:nvPr/>
        </p:nvSpPr>
        <p:spPr>
          <a:xfrm>
            <a:off x="8113984" y="3769437"/>
            <a:ext cx="702821" cy="369332"/>
          </a:xfrm>
          <a:prstGeom prst="rect">
            <a:avLst/>
          </a:prstGeom>
          <a:noFill/>
        </p:spPr>
        <p:txBody>
          <a:bodyPr wrap="none" rtlCol="0">
            <a:spAutoFit/>
          </a:bodyPr>
          <a:lstStyle/>
          <a:p>
            <a:r>
              <a:rPr lang="en-US" b="1"/>
              <a:t>Time</a:t>
            </a:r>
          </a:p>
        </p:txBody>
      </p:sp>
      <p:sp>
        <p:nvSpPr>
          <p:cNvPr id="17" name="Content Placeholder 2">
            <a:extLst>
              <a:ext uri="{FF2B5EF4-FFF2-40B4-BE49-F238E27FC236}">
                <a16:creationId xmlns:a16="http://schemas.microsoft.com/office/drawing/2014/main" id="{E84C6CD4-7F07-A69D-2350-DBB568868258}"/>
              </a:ext>
            </a:extLst>
          </p:cNvPr>
          <p:cNvSpPr txBox="1">
            <a:spLocks/>
          </p:cNvSpPr>
          <p:nvPr/>
        </p:nvSpPr>
        <p:spPr>
          <a:xfrm>
            <a:off x="5801707" y="4391836"/>
            <a:ext cx="5552091" cy="926922"/>
          </a:xfrm>
          <a:prstGeom prst="rect">
            <a:avLst/>
          </a:prstGeom>
          <a:noFill/>
        </p:spPr>
        <p:txBody>
          <a:bodyPr vert="horz" lIns="91440" tIns="45720" rIns="91440" bIns="45720" rtlCol="0" anchor="t" anchorCtr="0">
            <a:normAutofit fontScale="85000" lnSpcReduction="10000"/>
          </a:bodyPr>
          <a:lstStyle>
            <a:lvl1pPr marL="0" indent="0" algn="l" defTabSz="914400" rtl="0" eaLnBrk="1" latinLnBrk="0" hangingPunct="1">
              <a:lnSpc>
                <a:spcPct val="90000"/>
              </a:lnSpc>
              <a:spcBef>
                <a:spcPts val="1000"/>
              </a:spcBef>
              <a:spcAft>
                <a:spcPts val="800"/>
              </a:spcAft>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90000"/>
              </a:lnSpc>
              <a:spcBef>
                <a:spcPts val="1000"/>
              </a:spcBef>
              <a:spcAft>
                <a:spcPts val="800"/>
              </a:spcAft>
              <a:buClr>
                <a:schemeClr val="accent2"/>
              </a:buClr>
              <a:buFont typeface="Arial" panose="020B0604020202020204" pitchFamily="34" charset="0"/>
              <a:buChar char="•"/>
              <a:defRPr sz="2000" kern="1200">
                <a:solidFill>
                  <a:schemeClr val="tx1"/>
                </a:solidFill>
                <a:latin typeface="+mn-lt"/>
                <a:ea typeface="+mn-ea"/>
                <a:cs typeface="+mn-cs"/>
              </a:defRPr>
            </a:lvl2pPr>
            <a:lvl3pPr marL="1200150" indent="-285750" algn="l" defTabSz="914400" rtl="0" eaLnBrk="1" latinLnBrk="0" hangingPunct="1">
              <a:lnSpc>
                <a:spcPct val="90000"/>
              </a:lnSpc>
              <a:spcBef>
                <a:spcPts val="1000"/>
              </a:spcBef>
              <a:spcAft>
                <a:spcPts val="800"/>
              </a:spcAft>
              <a:buClr>
                <a:schemeClr val="accent2"/>
              </a:buClr>
              <a:buFont typeface="Arial" panose="020B0604020202020204" pitchFamily="34" charset="0"/>
              <a:buChar char="•"/>
              <a:defRPr sz="1800" kern="1200">
                <a:solidFill>
                  <a:schemeClr val="tx1"/>
                </a:solidFill>
                <a:latin typeface="+mn-lt"/>
                <a:ea typeface="+mn-ea"/>
                <a:cs typeface="+mn-cs"/>
              </a:defRPr>
            </a:lvl3pPr>
            <a:lvl4pPr marL="1657350" indent="-285750" algn="l" defTabSz="914400" rtl="0" eaLnBrk="1" latinLnBrk="0" hangingPunct="1">
              <a:lnSpc>
                <a:spcPct val="90000"/>
              </a:lnSpc>
              <a:spcBef>
                <a:spcPts val="1000"/>
              </a:spcBef>
              <a:spcAft>
                <a:spcPts val="800"/>
              </a:spcAft>
              <a:buClr>
                <a:schemeClr val="accent2"/>
              </a:buClr>
              <a:buFont typeface="Arial" panose="020B0604020202020204" pitchFamily="34" charset="0"/>
              <a:buChar char="•"/>
              <a:defRPr sz="1600" kern="1200">
                <a:solidFill>
                  <a:schemeClr val="tx1"/>
                </a:solidFill>
                <a:latin typeface="+mn-lt"/>
                <a:ea typeface="+mn-ea"/>
                <a:cs typeface="+mn-cs"/>
              </a:defRPr>
            </a:lvl4pPr>
            <a:lvl5pPr marL="2114550" indent="-285750" algn="l" defTabSz="914400" rtl="0" eaLnBrk="1" latinLnBrk="0" hangingPunct="1">
              <a:lnSpc>
                <a:spcPct val="90000"/>
              </a:lnSpc>
              <a:spcBef>
                <a:spcPts val="1000"/>
              </a:spcBef>
              <a:spcAft>
                <a:spcPts val="800"/>
              </a:spcAft>
              <a:buClr>
                <a:schemeClr val="accent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Problem? Task change frequency </a:t>
            </a:r>
            <a:r>
              <a:rPr lang="en-US">
                <a:solidFill>
                  <a:schemeClr val="accent2"/>
                </a:solidFill>
              </a:rPr>
              <a:t>↑</a:t>
            </a:r>
            <a:r>
              <a:rPr lang="en-US"/>
              <a:t> Efficiency </a:t>
            </a:r>
            <a:r>
              <a:rPr lang="en-US">
                <a:solidFill>
                  <a:srgbClr val="FF0000"/>
                </a:solidFill>
              </a:rPr>
              <a:t>↓</a:t>
            </a:r>
          </a:p>
          <a:p>
            <a:r>
              <a:rPr lang="en-US"/>
              <a:t>Solution? </a:t>
            </a:r>
          </a:p>
        </p:txBody>
      </p:sp>
    </p:spTree>
    <p:extLst>
      <p:ext uri="{BB962C8B-B14F-4D97-AF65-F5344CB8AC3E}">
        <p14:creationId xmlns:p14="http://schemas.microsoft.com/office/powerpoint/2010/main" val="39207244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left)">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3" grpId="0" animBg="1"/>
      <p:bldP spid="1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AC361-0D7A-DC05-86B5-6DD77D322F5B}"/>
              </a:ext>
            </a:extLst>
          </p:cNvPr>
          <p:cNvSpPr>
            <a:spLocks noGrp="1"/>
          </p:cNvSpPr>
          <p:nvPr>
            <p:ph type="title"/>
          </p:nvPr>
        </p:nvSpPr>
        <p:spPr>
          <a:xfrm>
            <a:off x="383876" y="764502"/>
            <a:ext cx="5315035" cy="5328996"/>
          </a:xfrm>
          <a:noFill/>
        </p:spPr>
        <p:txBody>
          <a:bodyPr/>
          <a:lstStyle/>
          <a:p>
            <a:r>
              <a:rPr lang="en-US"/>
              <a:t>Thank you</a:t>
            </a:r>
          </a:p>
        </p:txBody>
      </p:sp>
      <p:sp>
        <p:nvSpPr>
          <p:cNvPr id="3" name="Content Placeholder 2">
            <a:extLst>
              <a:ext uri="{FF2B5EF4-FFF2-40B4-BE49-F238E27FC236}">
                <a16:creationId xmlns:a16="http://schemas.microsoft.com/office/drawing/2014/main" id="{1BE98EFF-197D-3136-70B9-7BBD30A48931}"/>
              </a:ext>
            </a:extLst>
          </p:cNvPr>
          <p:cNvSpPr>
            <a:spLocks noGrp="1"/>
          </p:cNvSpPr>
          <p:nvPr>
            <p:ph idx="1"/>
          </p:nvPr>
        </p:nvSpPr>
        <p:spPr>
          <a:xfrm>
            <a:off x="6605455" y="755171"/>
            <a:ext cx="4619937" cy="5315035"/>
          </a:xfrm>
          <a:noFill/>
        </p:spPr>
        <p:txBody>
          <a:bodyPr>
            <a:normAutofit/>
          </a:bodyPr>
          <a:lstStyle/>
          <a:p>
            <a:r>
              <a:rPr lang="en-US"/>
              <a:t>Masoud Heidary</a:t>
            </a:r>
          </a:p>
          <a:p>
            <a:r>
              <a:rPr lang="en-US"/>
              <a:t>mheidary@cougarnet.uh.edu</a:t>
            </a:r>
          </a:p>
        </p:txBody>
      </p:sp>
    </p:spTree>
    <p:extLst>
      <p:ext uri="{BB962C8B-B14F-4D97-AF65-F5344CB8AC3E}">
        <p14:creationId xmlns:p14="http://schemas.microsoft.com/office/powerpoint/2010/main" val="1562484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838200" y="304803"/>
            <a:ext cx="10515600" cy="694264"/>
          </a:xfrm>
          <a:noFill/>
        </p:spPr>
        <p:txBody>
          <a:bodyPr anchor="ctr"/>
          <a:lstStyle/>
          <a:p>
            <a:r>
              <a:rPr lang="en-US"/>
              <a:t>Introduction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A6A33159-D030-2F82-A142-F75940728319}"/>
                  </a:ext>
                </a:extLst>
              </p:cNvPr>
              <p:cNvSpPr>
                <a:spLocks noGrp="1"/>
              </p:cNvSpPr>
              <p:nvPr>
                <p:ph sz="quarter" idx="13"/>
              </p:nvPr>
            </p:nvSpPr>
            <p:spPr>
              <a:xfrm>
                <a:off x="968827" y="948922"/>
                <a:ext cx="10194684" cy="4156478"/>
              </a:xfrm>
              <a:noFill/>
            </p:spPr>
            <p:txBody>
              <a:bodyPr vert="horz" lIns="91440" tIns="45720" rIns="91440" bIns="45720" rtlCol="0" anchor="t">
                <a:normAutofit lnSpcReduction="10000"/>
              </a:bodyPr>
              <a:lstStyle/>
              <a:p>
                <a:r>
                  <a:rPr lang="en-US" b="1"/>
                  <a:t>Datacenters</a:t>
                </a:r>
                <a:r>
                  <a:rPr lang="en-US"/>
                  <a:t> microservices need </a:t>
                </a:r>
                <a:r>
                  <a:rPr lang="en-US" b="1"/>
                  <a:t>microsecond</a:t>
                </a:r>
                <a:r>
                  <a:rPr lang="en-US"/>
                  <a:t> scale service time, because users request is fanned out across thousands of servers so request end-to-end latency is dominated by slowest server)</a:t>
                </a:r>
              </a:p>
              <a:p>
                <a:r>
                  <a:rPr lang="en-US"/>
                  <a:t>Theoretically, no optimal solution for all possible workloads </a:t>
                </a:r>
              </a:p>
              <a:p>
                <a:pPr lvl="1"/>
                <a:r>
                  <a:rPr lang="en-US"/>
                  <a:t>First Come First Serve (FCFS) policy → light tailed workloads</a:t>
                </a:r>
              </a:p>
              <a:p>
                <a:pPr lvl="1"/>
                <a:r>
                  <a:rPr lang="en-US"/>
                  <a:t>Processor Sharing (PS) policy → heavy tailed workload</a:t>
                </a:r>
              </a:p>
              <a:p>
                <a:pPr lvl="1"/>
                <a:r>
                  <a:rPr lang="en-US"/>
                  <a:t>Single queue + preemption approximate the optimal trade offs</a:t>
                </a:r>
              </a:p>
              <a:p>
                <a:r>
                  <a:rPr lang="en-US"/>
                  <a:t>Problem: existing systems that implement those theoretically optimal designs pay large throughput overheads at </a:t>
                </a:r>
                <a14:m>
                  <m:oMath xmlns:m="http://schemas.openxmlformats.org/officeDocument/2006/math">
                    <m:r>
                      <a:rPr lang="en-US" b="0" i="1" smtClean="0">
                        <a:latin typeface="Cambria Math" panose="02040503050406030204" pitchFamily="18" charset="0"/>
                      </a:rPr>
                      <m:t>𝑢𝑆𝑒𝑐𝑜𝑛𝑑</m:t>
                    </m:r>
                  </m:oMath>
                </a14:m>
                <a:r>
                  <a:rPr lang="en-US"/>
                  <a:t> scheduling quanta. Those overheads increase as quanta shrinks.</a:t>
                </a:r>
              </a:p>
              <a:p>
                <a:pPr lvl="1"/>
                <a:r>
                  <a:rPr lang="en-US" b="1"/>
                  <a:t>20% </a:t>
                </a:r>
                <a:r>
                  <a:rPr lang="en-US"/>
                  <a:t>throughput penalty at scheduling quantum of </a:t>
                </a:r>
                <a14:m>
                  <m:oMath xmlns:m="http://schemas.openxmlformats.org/officeDocument/2006/math">
                    <m:r>
                      <a:rPr lang="en-US" i="1" dirty="0" smtClean="0">
                        <a:latin typeface="Cambria Math" panose="02040503050406030204" pitchFamily="18" charset="0"/>
                      </a:rPr>
                      <m:t>5</m:t>
                    </m:r>
                    <m:r>
                      <a:rPr lang="en-US" i="1" dirty="0" smtClean="0">
                        <a:latin typeface="Cambria Math" panose="02040503050406030204" pitchFamily="18" charset="0"/>
                      </a:rPr>
                      <m:t>𝑢𝑠</m:t>
                    </m:r>
                  </m:oMath>
                </a14:m>
                <a:r>
                  <a:rPr lang="en-US"/>
                  <a:t> &amp; </a:t>
                </a:r>
                <a:r>
                  <a:rPr lang="en-US" b="1"/>
                  <a:t>50%</a:t>
                </a:r>
                <a:r>
                  <a:rPr lang="en-US"/>
                  <a:t> @ </a:t>
                </a:r>
                <a14:m>
                  <m:oMath xmlns:m="http://schemas.openxmlformats.org/officeDocument/2006/math">
                    <m:r>
                      <a:rPr lang="en-US" i="1" dirty="0" smtClean="0">
                        <a:latin typeface="Cambria Math" panose="02040503050406030204" pitchFamily="18" charset="0"/>
                      </a:rPr>
                      <m:t>2</m:t>
                    </m:r>
                    <m:r>
                      <a:rPr lang="en-US" i="1" dirty="0" smtClean="0">
                        <a:latin typeface="Cambria Math" panose="02040503050406030204" pitchFamily="18" charset="0"/>
                      </a:rPr>
                      <m:t>𝑢𝑠</m:t>
                    </m:r>
                  </m:oMath>
                </a14:m>
                <a:endParaRPr lang="en-US"/>
              </a:p>
              <a:p>
                <a:pPr lvl="1"/>
                <a:endParaRPr lang="en-US"/>
              </a:p>
              <a:p>
                <a:endParaRPr lang="en-US"/>
              </a:p>
            </p:txBody>
          </p:sp>
        </mc:Choice>
        <mc:Fallback>
          <p:sp>
            <p:nvSpPr>
              <p:cNvPr id="3" name="Content Placeholder 2">
                <a:extLst>
                  <a:ext uri="{FF2B5EF4-FFF2-40B4-BE49-F238E27FC236}">
                    <a16:creationId xmlns:a16="http://schemas.microsoft.com/office/drawing/2014/main" id="{A6A33159-D030-2F82-A142-F75940728319}"/>
                  </a:ext>
                </a:extLst>
              </p:cNvPr>
              <p:cNvSpPr>
                <a:spLocks noGrp="1" noRot="1" noChangeAspect="1" noMove="1" noResize="1" noEditPoints="1" noAdjustHandles="1" noChangeArrowheads="1" noChangeShapeType="1" noTextEdit="1"/>
              </p:cNvSpPr>
              <p:nvPr>
                <p:ph sz="quarter" idx="13"/>
              </p:nvPr>
            </p:nvSpPr>
            <p:spPr>
              <a:xfrm>
                <a:off x="968827" y="948922"/>
                <a:ext cx="10194684" cy="4156478"/>
              </a:xfrm>
              <a:blipFill>
                <a:blip r:embed="rId3"/>
                <a:stretch>
                  <a:fillRect l="-419" t="-2053" r="-239"/>
                </a:stretch>
              </a:blipFill>
            </p:spPr>
            <p:txBody>
              <a:bodyPr/>
              <a:lstStyle/>
              <a:p>
                <a:r>
                  <a:rPr lang="en-US">
                    <a:noFill/>
                  </a:rPr>
                  <a:t> </a:t>
                </a:r>
              </a:p>
            </p:txBody>
          </p:sp>
        </mc:Fallback>
      </mc:AlternateContent>
      <p:sp>
        <p:nvSpPr>
          <p:cNvPr id="4" name="Rectangle: Rounded Corners 3">
            <a:extLst>
              <a:ext uri="{FF2B5EF4-FFF2-40B4-BE49-F238E27FC236}">
                <a16:creationId xmlns:a16="http://schemas.microsoft.com/office/drawing/2014/main" id="{14BB7ED8-3082-7FC5-9E71-F852575408CC}"/>
              </a:ext>
            </a:extLst>
          </p:cNvPr>
          <p:cNvSpPr/>
          <p:nvPr/>
        </p:nvSpPr>
        <p:spPr>
          <a:xfrm>
            <a:off x="3965288" y="5523718"/>
            <a:ext cx="5666807"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5" name="Rectangle: Rounded Corners 4">
            <a:extLst>
              <a:ext uri="{FF2B5EF4-FFF2-40B4-BE49-F238E27FC236}">
                <a16:creationId xmlns:a16="http://schemas.microsoft.com/office/drawing/2014/main" id="{C7F758F4-177E-1AA4-FD2E-E2C9FBBEBE74}"/>
              </a:ext>
            </a:extLst>
          </p:cNvPr>
          <p:cNvSpPr/>
          <p:nvPr/>
        </p:nvSpPr>
        <p:spPr>
          <a:xfrm>
            <a:off x="3965289" y="5523718"/>
            <a:ext cx="775252"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b="1"/>
              <a:t>T0</a:t>
            </a:r>
          </a:p>
        </p:txBody>
      </p:sp>
      <p:sp>
        <p:nvSpPr>
          <p:cNvPr id="6" name="Rectangle: Rounded Corners 5">
            <a:extLst>
              <a:ext uri="{FF2B5EF4-FFF2-40B4-BE49-F238E27FC236}">
                <a16:creationId xmlns:a16="http://schemas.microsoft.com/office/drawing/2014/main" id="{4624E0F1-6CB2-DA2C-8175-E4A543AEADE1}"/>
              </a:ext>
            </a:extLst>
          </p:cNvPr>
          <p:cNvSpPr/>
          <p:nvPr/>
        </p:nvSpPr>
        <p:spPr>
          <a:xfrm>
            <a:off x="4809122" y="5523718"/>
            <a:ext cx="331524" cy="665922"/>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en-US" b="1"/>
              <a:t>T1</a:t>
            </a:r>
          </a:p>
        </p:txBody>
      </p:sp>
      <p:sp>
        <p:nvSpPr>
          <p:cNvPr id="7" name="Rectangle: Rounded Corners 6">
            <a:extLst>
              <a:ext uri="{FF2B5EF4-FFF2-40B4-BE49-F238E27FC236}">
                <a16:creationId xmlns:a16="http://schemas.microsoft.com/office/drawing/2014/main" id="{41F45C23-3D29-3DC2-2350-5A81F4387C99}"/>
              </a:ext>
            </a:extLst>
          </p:cNvPr>
          <p:cNvSpPr/>
          <p:nvPr/>
        </p:nvSpPr>
        <p:spPr>
          <a:xfrm>
            <a:off x="5193986" y="5521343"/>
            <a:ext cx="801205" cy="665922"/>
          </a:xfrm>
          <a:prstGeom prst="roundRect">
            <a:avLst>
              <a:gd name="adj" fmla="val 3851"/>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T2</a:t>
            </a:r>
          </a:p>
        </p:txBody>
      </p:sp>
      <p:sp>
        <p:nvSpPr>
          <p:cNvPr id="8" name="Rectangle: Rounded Corners 7">
            <a:extLst>
              <a:ext uri="{FF2B5EF4-FFF2-40B4-BE49-F238E27FC236}">
                <a16:creationId xmlns:a16="http://schemas.microsoft.com/office/drawing/2014/main" id="{AA878BB1-58FA-0E6B-8193-4C914B188C77}"/>
              </a:ext>
            </a:extLst>
          </p:cNvPr>
          <p:cNvSpPr/>
          <p:nvPr/>
        </p:nvSpPr>
        <p:spPr>
          <a:xfrm>
            <a:off x="6078307" y="5521343"/>
            <a:ext cx="1716638" cy="665922"/>
          </a:xfrm>
          <a:prstGeom prst="roundRect">
            <a:avLst>
              <a:gd name="adj" fmla="val 0"/>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sp>
        <p:nvSpPr>
          <p:cNvPr id="9" name="Rectangle: Rounded Corners 8">
            <a:extLst>
              <a:ext uri="{FF2B5EF4-FFF2-40B4-BE49-F238E27FC236}">
                <a16:creationId xmlns:a16="http://schemas.microsoft.com/office/drawing/2014/main" id="{90266FBA-CB14-B681-48BA-DB510278DFBC}"/>
              </a:ext>
            </a:extLst>
          </p:cNvPr>
          <p:cNvSpPr/>
          <p:nvPr/>
        </p:nvSpPr>
        <p:spPr>
          <a:xfrm>
            <a:off x="7855200" y="5518966"/>
            <a:ext cx="775252" cy="665922"/>
          </a:xfrm>
          <a:prstGeom prst="roundRect">
            <a:avLst>
              <a:gd name="adj" fmla="val 3851"/>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T3</a:t>
            </a:r>
          </a:p>
        </p:txBody>
      </p:sp>
      <p:sp>
        <p:nvSpPr>
          <p:cNvPr id="10" name="Rectangle: Rounded Corners 9">
            <a:extLst>
              <a:ext uri="{FF2B5EF4-FFF2-40B4-BE49-F238E27FC236}">
                <a16:creationId xmlns:a16="http://schemas.microsoft.com/office/drawing/2014/main" id="{7D637D8E-78F1-B039-384E-ADA9FACFEEB5}"/>
              </a:ext>
            </a:extLst>
          </p:cNvPr>
          <p:cNvSpPr/>
          <p:nvPr/>
        </p:nvSpPr>
        <p:spPr>
          <a:xfrm>
            <a:off x="8630452" y="5521343"/>
            <a:ext cx="1001643"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cxnSp>
        <p:nvCxnSpPr>
          <p:cNvPr id="11" name="Straight Arrow Connector 10">
            <a:extLst>
              <a:ext uri="{FF2B5EF4-FFF2-40B4-BE49-F238E27FC236}">
                <a16:creationId xmlns:a16="http://schemas.microsoft.com/office/drawing/2014/main" id="{3AA847BD-4642-F1FB-8A54-885877F415D8}"/>
              </a:ext>
            </a:extLst>
          </p:cNvPr>
          <p:cNvCxnSpPr/>
          <p:nvPr/>
        </p:nvCxnSpPr>
        <p:spPr>
          <a:xfrm>
            <a:off x="4053840" y="6361587"/>
            <a:ext cx="5238822"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2" name="TextBox 11">
            <a:extLst>
              <a:ext uri="{FF2B5EF4-FFF2-40B4-BE49-F238E27FC236}">
                <a16:creationId xmlns:a16="http://schemas.microsoft.com/office/drawing/2014/main" id="{9E2BB97A-D7F9-7ECC-9D0D-7E619AA5EC2A}"/>
              </a:ext>
            </a:extLst>
          </p:cNvPr>
          <p:cNvSpPr txBox="1"/>
          <p:nvPr/>
        </p:nvSpPr>
        <p:spPr>
          <a:xfrm>
            <a:off x="6277564" y="6321024"/>
            <a:ext cx="702821" cy="369332"/>
          </a:xfrm>
          <a:prstGeom prst="rect">
            <a:avLst/>
          </a:prstGeom>
          <a:noFill/>
        </p:spPr>
        <p:txBody>
          <a:bodyPr wrap="none" rtlCol="0">
            <a:spAutoFit/>
          </a:bodyPr>
          <a:lstStyle/>
          <a:p>
            <a:r>
              <a:rPr lang="en-US" b="1"/>
              <a:t>Time</a:t>
            </a:r>
          </a:p>
        </p:txBody>
      </p:sp>
      <p:sp>
        <p:nvSpPr>
          <p:cNvPr id="13" name="Rectangle: Rounded Corners 12">
            <a:extLst>
              <a:ext uri="{FF2B5EF4-FFF2-40B4-BE49-F238E27FC236}">
                <a16:creationId xmlns:a16="http://schemas.microsoft.com/office/drawing/2014/main" id="{B06E3721-FE97-C32F-6A5E-9967A5F86AE1}"/>
              </a:ext>
            </a:extLst>
          </p:cNvPr>
          <p:cNvSpPr/>
          <p:nvPr/>
        </p:nvSpPr>
        <p:spPr>
          <a:xfrm>
            <a:off x="4740541" y="5521343"/>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5BB34AE8-81CA-76D1-8123-6FAC98A49C2D}"/>
              </a:ext>
            </a:extLst>
          </p:cNvPr>
          <p:cNvSpPr/>
          <p:nvPr/>
        </p:nvSpPr>
        <p:spPr>
          <a:xfrm>
            <a:off x="5139941" y="5521343"/>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D47BB28F-2D12-1FE1-6E0B-B1F40F3660C6}"/>
              </a:ext>
            </a:extLst>
          </p:cNvPr>
          <p:cNvSpPr/>
          <p:nvPr/>
        </p:nvSpPr>
        <p:spPr>
          <a:xfrm>
            <a:off x="6005903" y="5521343"/>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F5AEAFFF-8B28-2115-7364-489CB4A036A3}"/>
              </a:ext>
            </a:extLst>
          </p:cNvPr>
          <p:cNvSpPr/>
          <p:nvPr/>
        </p:nvSpPr>
        <p:spPr>
          <a:xfrm>
            <a:off x="7809481" y="5518968"/>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432F33F8-85F7-E150-88BE-2768EBEE2EB5}"/>
              </a:ext>
            </a:extLst>
          </p:cNvPr>
          <p:cNvSpPr/>
          <p:nvPr/>
        </p:nvSpPr>
        <p:spPr>
          <a:xfrm>
            <a:off x="8630453" y="5518968"/>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E8D103C4-14A3-46E9-E437-88EE0DAE1830}"/>
              </a:ext>
            </a:extLst>
          </p:cNvPr>
          <p:cNvSpPr txBox="1"/>
          <p:nvPr/>
        </p:nvSpPr>
        <p:spPr>
          <a:xfrm>
            <a:off x="8870639" y="4961297"/>
            <a:ext cx="2292872" cy="369332"/>
          </a:xfrm>
          <a:prstGeom prst="rect">
            <a:avLst/>
          </a:prstGeom>
          <a:noFill/>
        </p:spPr>
        <p:txBody>
          <a:bodyPr wrap="none" rtlCol="0">
            <a:spAutoFit/>
          </a:bodyPr>
          <a:lstStyle/>
          <a:p>
            <a:r>
              <a:rPr lang="en-US"/>
              <a:t>Task change penalty</a:t>
            </a:r>
          </a:p>
        </p:txBody>
      </p:sp>
      <p:cxnSp>
        <p:nvCxnSpPr>
          <p:cNvPr id="20" name="Connector: Curved 19">
            <a:extLst>
              <a:ext uri="{FF2B5EF4-FFF2-40B4-BE49-F238E27FC236}">
                <a16:creationId xmlns:a16="http://schemas.microsoft.com/office/drawing/2014/main" id="{ED0ADDB7-5BF6-123E-A545-930C50862030}"/>
              </a:ext>
            </a:extLst>
          </p:cNvPr>
          <p:cNvCxnSpPr>
            <a:cxnSpLocks/>
            <a:stCxn id="18" idx="1"/>
            <a:endCxn id="17" idx="0"/>
          </p:cNvCxnSpPr>
          <p:nvPr/>
        </p:nvCxnSpPr>
        <p:spPr>
          <a:xfrm rot="10800000" flipV="1">
            <a:off x="8664745" y="5145962"/>
            <a:ext cx="205895" cy="373005"/>
          </a:xfrm>
          <a:prstGeom prst="curvedConnector2">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666746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fade">
                                      <p:cBhvr>
                                        <p:cTn id="43" dur="500"/>
                                        <p:tgtEl>
                                          <p:spTgt spid="16"/>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fade">
                                      <p:cBhvr>
                                        <p:cTn id="46" dur="500"/>
                                        <p:tgtEl>
                                          <p:spTgt spid="1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500"/>
                                        <p:tgtEl>
                                          <p:spTgt spid="18"/>
                                        </p:tgtEl>
                                      </p:cBhvr>
                                    </p:animEffect>
                                  </p:childTnLst>
                                </p:cTn>
                              </p:par>
                              <p:par>
                                <p:cTn id="50" presetID="10" presetClass="entr" presetSubtype="0" fill="hold" nodeType="with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2" grpId="0"/>
      <p:bldP spid="13" grpId="0" animBg="1"/>
      <p:bldP spid="14" grpId="0" animBg="1"/>
      <p:bldP spid="15" grpId="0" animBg="1"/>
      <p:bldP spid="16" grpId="0" animBg="1"/>
      <p:bldP spid="17" grpId="0" animBg="1"/>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838200" y="304803"/>
            <a:ext cx="10515600" cy="694264"/>
          </a:xfrm>
          <a:noFill/>
        </p:spPr>
        <p:txBody>
          <a:bodyPr anchor="ctr"/>
          <a:lstStyle/>
          <a:p>
            <a:r>
              <a:rPr lang="en-US"/>
              <a:t>Model</a:t>
            </a:r>
          </a:p>
        </p:txBody>
      </p:sp>
      <p:sp>
        <p:nvSpPr>
          <p:cNvPr id="22" name="Rectangle: Rounded Corners 21">
            <a:extLst>
              <a:ext uri="{FF2B5EF4-FFF2-40B4-BE49-F238E27FC236}">
                <a16:creationId xmlns:a16="http://schemas.microsoft.com/office/drawing/2014/main" id="{BC80D0D7-E093-3012-0E3A-EB0CBB7D08EF}"/>
              </a:ext>
            </a:extLst>
          </p:cNvPr>
          <p:cNvSpPr/>
          <p:nvPr/>
        </p:nvSpPr>
        <p:spPr>
          <a:xfrm>
            <a:off x="5405793" y="2322309"/>
            <a:ext cx="1899138" cy="9495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Dispatcher</a:t>
            </a:r>
          </a:p>
        </p:txBody>
      </p:sp>
      <p:sp>
        <p:nvSpPr>
          <p:cNvPr id="23" name="Rectangle: Rounded Corners 22">
            <a:extLst>
              <a:ext uri="{FF2B5EF4-FFF2-40B4-BE49-F238E27FC236}">
                <a16:creationId xmlns:a16="http://schemas.microsoft.com/office/drawing/2014/main" id="{FB9F168C-FFD1-8DC5-A63D-20BA8928849F}"/>
              </a:ext>
            </a:extLst>
          </p:cNvPr>
          <p:cNvSpPr/>
          <p:nvPr/>
        </p:nvSpPr>
        <p:spPr>
          <a:xfrm>
            <a:off x="8673593" y="1104327"/>
            <a:ext cx="1060951" cy="97269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Worker</a:t>
            </a:r>
          </a:p>
          <a:p>
            <a:pPr algn="ctr"/>
            <a:r>
              <a:rPr lang="en-US"/>
              <a:t>(CPU)</a:t>
            </a:r>
          </a:p>
        </p:txBody>
      </p:sp>
      <p:sp>
        <p:nvSpPr>
          <p:cNvPr id="26" name="Rectangle: Rounded Corners 25">
            <a:extLst>
              <a:ext uri="{FF2B5EF4-FFF2-40B4-BE49-F238E27FC236}">
                <a16:creationId xmlns:a16="http://schemas.microsoft.com/office/drawing/2014/main" id="{30551601-4C62-3E2A-B78B-59BDF1B7565E}"/>
              </a:ext>
            </a:extLst>
          </p:cNvPr>
          <p:cNvSpPr/>
          <p:nvPr/>
        </p:nvSpPr>
        <p:spPr>
          <a:xfrm>
            <a:off x="8673593" y="2278668"/>
            <a:ext cx="1060951" cy="97269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Worker</a:t>
            </a:r>
          </a:p>
        </p:txBody>
      </p:sp>
      <p:sp>
        <p:nvSpPr>
          <p:cNvPr id="27" name="Rectangle: Rounded Corners 26">
            <a:extLst>
              <a:ext uri="{FF2B5EF4-FFF2-40B4-BE49-F238E27FC236}">
                <a16:creationId xmlns:a16="http://schemas.microsoft.com/office/drawing/2014/main" id="{714FDC0A-CA9E-782E-199C-B33E7ECA0334}"/>
              </a:ext>
            </a:extLst>
          </p:cNvPr>
          <p:cNvSpPr/>
          <p:nvPr/>
        </p:nvSpPr>
        <p:spPr>
          <a:xfrm>
            <a:off x="8673593" y="3453009"/>
            <a:ext cx="1060951" cy="97269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Worker</a:t>
            </a:r>
          </a:p>
        </p:txBody>
      </p:sp>
      <p:sp>
        <p:nvSpPr>
          <p:cNvPr id="28" name="Rectangle: Rounded Corners 27">
            <a:extLst>
              <a:ext uri="{FF2B5EF4-FFF2-40B4-BE49-F238E27FC236}">
                <a16:creationId xmlns:a16="http://schemas.microsoft.com/office/drawing/2014/main" id="{2BAA0032-F99A-95E5-6688-8AABD764D9A4}"/>
              </a:ext>
            </a:extLst>
          </p:cNvPr>
          <p:cNvSpPr/>
          <p:nvPr/>
        </p:nvSpPr>
        <p:spPr>
          <a:xfrm>
            <a:off x="4113321" y="2529095"/>
            <a:ext cx="589085" cy="544795"/>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t>Task</a:t>
            </a:r>
          </a:p>
        </p:txBody>
      </p:sp>
      <p:sp>
        <p:nvSpPr>
          <p:cNvPr id="29" name="Rectangle: Rounded Corners 28">
            <a:extLst>
              <a:ext uri="{FF2B5EF4-FFF2-40B4-BE49-F238E27FC236}">
                <a16:creationId xmlns:a16="http://schemas.microsoft.com/office/drawing/2014/main" id="{3F8EE880-BCF9-0FFE-05D3-F077296D29EF}"/>
              </a:ext>
            </a:extLst>
          </p:cNvPr>
          <p:cNvSpPr/>
          <p:nvPr/>
        </p:nvSpPr>
        <p:spPr>
          <a:xfrm>
            <a:off x="3404078" y="2529094"/>
            <a:ext cx="589085" cy="544795"/>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t>Task</a:t>
            </a:r>
          </a:p>
        </p:txBody>
      </p:sp>
      <p:sp>
        <p:nvSpPr>
          <p:cNvPr id="30" name="Rectangle: Rounded Corners 29">
            <a:extLst>
              <a:ext uri="{FF2B5EF4-FFF2-40B4-BE49-F238E27FC236}">
                <a16:creationId xmlns:a16="http://schemas.microsoft.com/office/drawing/2014/main" id="{ED8ABC7A-DED8-6526-FF1C-78D382E34B30}"/>
              </a:ext>
            </a:extLst>
          </p:cNvPr>
          <p:cNvSpPr/>
          <p:nvPr/>
        </p:nvSpPr>
        <p:spPr>
          <a:xfrm>
            <a:off x="2669921" y="2529093"/>
            <a:ext cx="589085" cy="544795"/>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t>Task</a:t>
            </a:r>
          </a:p>
        </p:txBody>
      </p:sp>
      <p:sp>
        <p:nvSpPr>
          <p:cNvPr id="31" name="Rectangle: Rounded Corners 30">
            <a:extLst>
              <a:ext uri="{FF2B5EF4-FFF2-40B4-BE49-F238E27FC236}">
                <a16:creationId xmlns:a16="http://schemas.microsoft.com/office/drawing/2014/main" id="{0BD6D09D-EAE4-66E9-346F-B2D8839B5BD8}"/>
              </a:ext>
            </a:extLst>
          </p:cNvPr>
          <p:cNvSpPr/>
          <p:nvPr/>
        </p:nvSpPr>
        <p:spPr>
          <a:xfrm>
            <a:off x="1929904" y="2524696"/>
            <a:ext cx="589085" cy="544795"/>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t>Task</a:t>
            </a:r>
          </a:p>
        </p:txBody>
      </p:sp>
      <p:sp>
        <p:nvSpPr>
          <p:cNvPr id="32" name="Rectangle: Rounded Corners 31">
            <a:extLst>
              <a:ext uri="{FF2B5EF4-FFF2-40B4-BE49-F238E27FC236}">
                <a16:creationId xmlns:a16="http://schemas.microsoft.com/office/drawing/2014/main" id="{1A0DDA46-F16B-D4C2-10BF-CBDFD3106A9E}"/>
              </a:ext>
            </a:extLst>
          </p:cNvPr>
          <p:cNvSpPr/>
          <p:nvPr/>
        </p:nvSpPr>
        <p:spPr>
          <a:xfrm>
            <a:off x="1179616" y="2524696"/>
            <a:ext cx="589085" cy="544795"/>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t>Task</a:t>
            </a:r>
          </a:p>
        </p:txBody>
      </p:sp>
      <p:sp>
        <p:nvSpPr>
          <p:cNvPr id="33" name="Rectangle: Rounded Corners 32">
            <a:extLst>
              <a:ext uri="{FF2B5EF4-FFF2-40B4-BE49-F238E27FC236}">
                <a16:creationId xmlns:a16="http://schemas.microsoft.com/office/drawing/2014/main" id="{1E802970-A333-9D88-A98A-9E20DEA58E2F}"/>
              </a:ext>
            </a:extLst>
          </p:cNvPr>
          <p:cNvSpPr/>
          <p:nvPr/>
        </p:nvSpPr>
        <p:spPr>
          <a:xfrm>
            <a:off x="5221165" y="999067"/>
            <a:ext cx="4577874" cy="3518389"/>
          </a:xfrm>
          <a:prstGeom prst="roundRect">
            <a:avLst>
              <a:gd name="adj" fmla="val 5492"/>
            </a:avLst>
          </a:prstGeom>
          <a:noFill/>
          <a:ln w="38100">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Arrow: Right 33">
            <a:extLst>
              <a:ext uri="{FF2B5EF4-FFF2-40B4-BE49-F238E27FC236}">
                <a16:creationId xmlns:a16="http://schemas.microsoft.com/office/drawing/2014/main" id="{469C028C-9349-2269-14C4-BE5D7C4F0233}"/>
              </a:ext>
            </a:extLst>
          </p:cNvPr>
          <p:cNvSpPr/>
          <p:nvPr/>
        </p:nvSpPr>
        <p:spPr>
          <a:xfrm>
            <a:off x="4805008" y="2693051"/>
            <a:ext cx="589085" cy="19196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Connector: Curved 35">
            <a:extLst>
              <a:ext uri="{FF2B5EF4-FFF2-40B4-BE49-F238E27FC236}">
                <a16:creationId xmlns:a16="http://schemas.microsoft.com/office/drawing/2014/main" id="{B5315566-C776-2B54-AB89-397A50344FF4}"/>
              </a:ext>
            </a:extLst>
          </p:cNvPr>
          <p:cNvCxnSpPr>
            <a:cxnSpLocks/>
            <a:stCxn id="22" idx="3"/>
            <a:endCxn id="23" idx="1"/>
          </p:cNvCxnSpPr>
          <p:nvPr/>
        </p:nvCxnSpPr>
        <p:spPr>
          <a:xfrm flipV="1">
            <a:off x="7304931" y="1590673"/>
            <a:ext cx="1368662" cy="1206421"/>
          </a:xfrm>
          <a:prstGeom prst="curved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 name="Connector: Curved 36">
            <a:extLst>
              <a:ext uri="{FF2B5EF4-FFF2-40B4-BE49-F238E27FC236}">
                <a16:creationId xmlns:a16="http://schemas.microsoft.com/office/drawing/2014/main" id="{2C9EB254-5FFA-640F-9CC5-852749DDA96B}"/>
              </a:ext>
            </a:extLst>
          </p:cNvPr>
          <p:cNvCxnSpPr>
            <a:cxnSpLocks/>
            <a:stCxn id="22" idx="3"/>
            <a:endCxn id="26" idx="1"/>
          </p:cNvCxnSpPr>
          <p:nvPr/>
        </p:nvCxnSpPr>
        <p:spPr>
          <a:xfrm flipV="1">
            <a:off x="7304931" y="2765014"/>
            <a:ext cx="1368662" cy="32080"/>
          </a:xfrm>
          <a:prstGeom prst="curved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Connector: Curved 37">
            <a:extLst>
              <a:ext uri="{FF2B5EF4-FFF2-40B4-BE49-F238E27FC236}">
                <a16:creationId xmlns:a16="http://schemas.microsoft.com/office/drawing/2014/main" id="{733613D4-7F11-1AFA-9994-A113855B00BF}"/>
              </a:ext>
            </a:extLst>
          </p:cNvPr>
          <p:cNvCxnSpPr>
            <a:cxnSpLocks/>
            <a:stCxn id="22" idx="3"/>
            <a:endCxn id="27" idx="1"/>
          </p:cNvCxnSpPr>
          <p:nvPr/>
        </p:nvCxnSpPr>
        <p:spPr>
          <a:xfrm>
            <a:off x="7304931" y="2797094"/>
            <a:ext cx="1368662" cy="1142261"/>
          </a:xfrm>
          <a:prstGeom prst="curved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TextBox 50">
            <a:extLst>
              <a:ext uri="{FF2B5EF4-FFF2-40B4-BE49-F238E27FC236}">
                <a16:creationId xmlns:a16="http://schemas.microsoft.com/office/drawing/2014/main" id="{3DA159BF-7481-4C89-4846-7F359D09F3F6}"/>
              </a:ext>
            </a:extLst>
          </p:cNvPr>
          <p:cNvSpPr txBox="1"/>
          <p:nvPr/>
        </p:nvSpPr>
        <p:spPr>
          <a:xfrm>
            <a:off x="6057621" y="526226"/>
            <a:ext cx="2904962" cy="461665"/>
          </a:xfrm>
          <a:prstGeom prst="rect">
            <a:avLst/>
          </a:prstGeom>
          <a:noFill/>
        </p:spPr>
        <p:txBody>
          <a:bodyPr wrap="none" rtlCol="0">
            <a:spAutoFit/>
          </a:bodyPr>
          <a:lstStyle/>
          <a:p>
            <a:r>
              <a:rPr lang="en-US" sz="2400" b="1"/>
              <a:t>Cloud based server</a:t>
            </a:r>
          </a:p>
        </p:txBody>
      </p:sp>
      <p:sp>
        <p:nvSpPr>
          <p:cNvPr id="52" name="Rectangle: Rounded Corners 51">
            <a:extLst>
              <a:ext uri="{FF2B5EF4-FFF2-40B4-BE49-F238E27FC236}">
                <a16:creationId xmlns:a16="http://schemas.microsoft.com/office/drawing/2014/main" id="{A2D6C617-7DCA-50B0-0370-9F810DCB4BC5}"/>
              </a:ext>
            </a:extLst>
          </p:cNvPr>
          <p:cNvSpPr/>
          <p:nvPr/>
        </p:nvSpPr>
        <p:spPr>
          <a:xfrm>
            <a:off x="3006786" y="5254424"/>
            <a:ext cx="5666807"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53" name="Rectangle: Rounded Corners 52">
            <a:extLst>
              <a:ext uri="{FF2B5EF4-FFF2-40B4-BE49-F238E27FC236}">
                <a16:creationId xmlns:a16="http://schemas.microsoft.com/office/drawing/2014/main" id="{6F8BF8D8-0635-0BAA-D248-0477CB7121EC}"/>
              </a:ext>
            </a:extLst>
          </p:cNvPr>
          <p:cNvSpPr/>
          <p:nvPr/>
        </p:nvSpPr>
        <p:spPr>
          <a:xfrm>
            <a:off x="3006787" y="5254424"/>
            <a:ext cx="840010"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b="1"/>
              <a:t>T0</a:t>
            </a:r>
          </a:p>
        </p:txBody>
      </p:sp>
      <p:sp>
        <p:nvSpPr>
          <p:cNvPr id="54" name="Rectangle: Rounded Corners 53">
            <a:extLst>
              <a:ext uri="{FF2B5EF4-FFF2-40B4-BE49-F238E27FC236}">
                <a16:creationId xmlns:a16="http://schemas.microsoft.com/office/drawing/2014/main" id="{C0A60AC9-3A6A-5C14-CF62-C4CF911D77E1}"/>
              </a:ext>
            </a:extLst>
          </p:cNvPr>
          <p:cNvSpPr/>
          <p:nvPr/>
        </p:nvSpPr>
        <p:spPr>
          <a:xfrm>
            <a:off x="3850620" y="5254424"/>
            <a:ext cx="331524" cy="665922"/>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en-US" b="1"/>
              <a:t>T1</a:t>
            </a:r>
          </a:p>
        </p:txBody>
      </p:sp>
      <p:sp>
        <p:nvSpPr>
          <p:cNvPr id="55" name="Rectangle: Rounded Corners 54">
            <a:extLst>
              <a:ext uri="{FF2B5EF4-FFF2-40B4-BE49-F238E27FC236}">
                <a16:creationId xmlns:a16="http://schemas.microsoft.com/office/drawing/2014/main" id="{34578D25-12AF-26C8-597E-3907B5ECF793}"/>
              </a:ext>
            </a:extLst>
          </p:cNvPr>
          <p:cNvSpPr/>
          <p:nvPr/>
        </p:nvSpPr>
        <p:spPr>
          <a:xfrm>
            <a:off x="4235484" y="5252049"/>
            <a:ext cx="801205" cy="665922"/>
          </a:xfrm>
          <a:prstGeom prst="roundRect">
            <a:avLst>
              <a:gd name="adj" fmla="val 3851"/>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T2</a:t>
            </a:r>
          </a:p>
        </p:txBody>
      </p:sp>
      <p:sp>
        <p:nvSpPr>
          <p:cNvPr id="56" name="Rectangle: Rounded Corners 55">
            <a:extLst>
              <a:ext uri="{FF2B5EF4-FFF2-40B4-BE49-F238E27FC236}">
                <a16:creationId xmlns:a16="http://schemas.microsoft.com/office/drawing/2014/main" id="{548415E3-37F9-F9A5-D3D0-F0B4DA70CF34}"/>
              </a:ext>
            </a:extLst>
          </p:cNvPr>
          <p:cNvSpPr/>
          <p:nvPr/>
        </p:nvSpPr>
        <p:spPr>
          <a:xfrm>
            <a:off x="5119805" y="5252049"/>
            <a:ext cx="1716638" cy="665922"/>
          </a:xfrm>
          <a:prstGeom prst="roundRect">
            <a:avLst>
              <a:gd name="adj" fmla="val 0"/>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sp>
        <p:nvSpPr>
          <p:cNvPr id="57" name="Rectangle: Rounded Corners 56">
            <a:extLst>
              <a:ext uri="{FF2B5EF4-FFF2-40B4-BE49-F238E27FC236}">
                <a16:creationId xmlns:a16="http://schemas.microsoft.com/office/drawing/2014/main" id="{ADC38A94-3A34-1493-0DAA-D293E3EB045E}"/>
              </a:ext>
            </a:extLst>
          </p:cNvPr>
          <p:cNvSpPr/>
          <p:nvPr/>
        </p:nvSpPr>
        <p:spPr>
          <a:xfrm>
            <a:off x="6896698" y="5249672"/>
            <a:ext cx="775252" cy="665922"/>
          </a:xfrm>
          <a:prstGeom prst="roundRect">
            <a:avLst>
              <a:gd name="adj" fmla="val 3851"/>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T3</a:t>
            </a:r>
          </a:p>
        </p:txBody>
      </p:sp>
      <p:sp>
        <p:nvSpPr>
          <p:cNvPr id="58" name="Rectangle: Rounded Corners 57">
            <a:extLst>
              <a:ext uri="{FF2B5EF4-FFF2-40B4-BE49-F238E27FC236}">
                <a16:creationId xmlns:a16="http://schemas.microsoft.com/office/drawing/2014/main" id="{993AF426-E025-5A14-D197-B12B60AC0BB3}"/>
              </a:ext>
            </a:extLst>
          </p:cNvPr>
          <p:cNvSpPr/>
          <p:nvPr/>
        </p:nvSpPr>
        <p:spPr>
          <a:xfrm>
            <a:off x="7671950" y="5252049"/>
            <a:ext cx="1001643"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cxnSp>
        <p:nvCxnSpPr>
          <p:cNvPr id="59" name="Straight Arrow Connector 58">
            <a:extLst>
              <a:ext uri="{FF2B5EF4-FFF2-40B4-BE49-F238E27FC236}">
                <a16:creationId xmlns:a16="http://schemas.microsoft.com/office/drawing/2014/main" id="{B76058A6-4AB1-8F4D-A8DF-07B48A5E865B}"/>
              </a:ext>
            </a:extLst>
          </p:cNvPr>
          <p:cNvCxnSpPr/>
          <p:nvPr/>
        </p:nvCxnSpPr>
        <p:spPr>
          <a:xfrm>
            <a:off x="3095338" y="6092293"/>
            <a:ext cx="5238822"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60" name="TextBox 59">
            <a:extLst>
              <a:ext uri="{FF2B5EF4-FFF2-40B4-BE49-F238E27FC236}">
                <a16:creationId xmlns:a16="http://schemas.microsoft.com/office/drawing/2014/main" id="{D96312F7-641D-96BB-E990-5508FD9F3559}"/>
              </a:ext>
            </a:extLst>
          </p:cNvPr>
          <p:cNvSpPr txBox="1"/>
          <p:nvPr/>
        </p:nvSpPr>
        <p:spPr>
          <a:xfrm>
            <a:off x="5319062" y="6051730"/>
            <a:ext cx="702821" cy="369332"/>
          </a:xfrm>
          <a:prstGeom prst="rect">
            <a:avLst/>
          </a:prstGeom>
          <a:noFill/>
        </p:spPr>
        <p:txBody>
          <a:bodyPr wrap="none" rtlCol="0">
            <a:spAutoFit/>
          </a:bodyPr>
          <a:lstStyle/>
          <a:p>
            <a:r>
              <a:rPr lang="en-US" b="1"/>
              <a:t>Time</a:t>
            </a:r>
          </a:p>
        </p:txBody>
      </p:sp>
      <p:sp>
        <p:nvSpPr>
          <p:cNvPr id="61" name="Rectangle: Rounded Corners 60">
            <a:extLst>
              <a:ext uri="{FF2B5EF4-FFF2-40B4-BE49-F238E27FC236}">
                <a16:creationId xmlns:a16="http://schemas.microsoft.com/office/drawing/2014/main" id="{D46827D8-C3AF-BD94-F732-EDAEBB2379E8}"/>
              </a:ext>
            </a:extLst>
          </p:cNvPr>
          <p:cNvSpPr/>
          <p:nvPr/>
        </p:nvSpPr>
        <p:spPr>
          <a:xfrm>
            <a:off x="3782039" y="5252049"/>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Rounded Corners 61">
            <a:extLst>
              <a:ext uri="{FF2B5EF4-FFF2-40B4-BE49-F238E27FC236}">
                <a16:creationId xmlns:a16="http://schemas.microsoft.com/office/drawing/2014/main" id="{D0BC39CA-798A-2258-67B6-2F002488FCE3}"/>
              </a:ext>
            </a:extLst>
          </p:cNvPr>
          <p:cNvSpPr/>
          <p:nvPr/>
        </p:nvSpPr>
        <p:spPr>
          <a:xfrm>
            <a:off x="4181439" y="5252049"/>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Rounded Corners 62">
            <a:extLst>
              <a:ext uri="{FF2B5EF4-FFF2-40B4-BE49-F238E27FC236}">
                <a16:creationId xmlns:a16="http://schemas.microsoft.com/office/drawing/2014/main" id="{4F1BB389-E5EA-231D-3710-D2BC57D5AE28}"/>
              </a:ext>
            </a:extLst>
          </p:cNvPr>
          <p:cNvSpPr/>
          <p:nvPr/>
        </p:nvSpPr>
        <p:spPr>
          <a:xfrm>
            <a:off x="5047401" y="5252049"/>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Rounded Corners 63">
            <a:extLst>
              <a:ext uri="{FF2B5EF4-FFF2-40B4-BE49-F238E27FC236}">
                <a16:creationId xmlns:a16="http://schemas.microsoft.com/office/drawing/2014/main" id="{C6A7AEBE-024E-D48F-F5E6-E8FAA759A079}"/>
              </a:ext>
            </a:extLst>
          </p:cNvPr>
          <p:cNvSpPr/>
          <p:nvPr/>
        </p:nvSpPr>
        <p:spPr>
          <a:xfrm>
            <a:off x="6850979" y="5249674"/>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Rounded Corners 64">
            <a:extLst>
              <a:ext uri="{FF2B5EF4-FFF2-40B4-BE49-F238E27FC236}">
                <a16:creationId xmlns:a16="http://schemas.microsoft.com/office/drawing/2014/main" id="{33781E91-612E-1515-6056-5E6FD0ECC0CC}"/>
              </a:ext>
            </a:extLst>
          </p:cNvPr>
          <p:cNvSpPr/>
          <p:nvPr/>
        </p:nvSpPr>
        <p:spPr>
          <a:xfrm>
            <a:off x="7671951" y="5249674"/>
            <a:ext cx="68581"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92889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350"/>
                                        <p:tgtEl>
                                          <p:spTgt spid="33"/>
                                        </p:tgtEl>
                                      </p:cBhvr>
                                    </p:animEffect>
                                  </p:childTnLst>
                                </p:cTn>
                              </p:par>
                            </p:childTnLst>
                          </p:cTn>
                        </p:par>
                        <p:par>
                          <p:cTn id="8" fill="hold">
                            <p:stCondLst>
                              <p:cond delay="350"/>
                            </p:stCondLst>
                            <p:childTnLst>
                              <p:par>
                                <p:cTn id="9" presetID="10" presetClass="entr" presetSubtype="0" fill="hold" grpId="0"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fade">
                                      <p:cBhvr>
                                        <p:cTn id="11" dur="350"/>
                                        <p:tgtEl>
                                          <p:spTgt spid="51"/>
                                        </p:tgtEl>
                                      </p:cBhvr>
                                    </p:animEffect>
                                  </p:childTnLst>
                                </p:cTn>
                              </p:par>
                            </p:childTnLst>
                          </p:cTn>
                        </p:par>
                        <p:par>
                          <p:cTn id="12" fill="hold">
                            <p:stCondLst>
                              <p:cond delay="700"/>
                            </p:stCondLst>
                            <p:childTnLst>
                              <p:par>
                                <p:cTn id="13" presetID="10" presetClass="entr" presetSubtype="0"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350"/>
                                        <p:tgtEl>
                                          <p:spTgt spid="22"/>
                                        </p:tgtEl>
                                      </p:cBhvr>
                                    </p:animEffect>
                                  </p:childTnLst>
                                </p:cTn>
                              </p:par>
                            </p:childTnLst>
                          </p:cTn>
                        </p:par>
                        <p:par>
                          <p:cTn id="16" fill="hold">
                            <p:stCondLst>
                              <p:cond delay="1050"/>
                            </p:stCondLst>
                            <p:childTnLst>
                              <p:par>
                                <p:cTn id="17" presetID="10" presetClass="entr" presetSubtype="0" fill="hold" grpId="0" nodeType="after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fade">
                                      <p:cBhvr>
                                        <p:cTn id="19" dur="350"/>
                                        <p:tgtEl>
                                          <p:spTgt spid="23"/>
                                        </p:tgtEl>
                                      </p:cBhvr>
                                    </p:animEffect>
                                  </p:childTnLst>
                                </p:cTn>
                              </p:par>
                            </p:childTnLst>
                          </p:cTn>
                        </p:par>
                        <p:par>
                          <p:cTn id="20" fill="hold">
                            <p:stCondLst>
                              <p:cond delay="1400"/>
                            </p:stCondLst>
                            <p:childTnLst>
                              <p:par>
                                <p:cTn id="21" presetID="10" presetClass="entr" presetSubtype="0"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350"/>
                                        <p:tgtEl>
                                          <p:spTgt spid="26"/>
                                        </p:tgtEl>
                                      </p:cBhvr>
                                    </p:animEffect>
                                  </p:childTnLst>
                                </p:cTn>
                              </p:par>
                            </p:childTnLst>
                          </p:cTn>
                        </p:par>
                        <p:par>
                          <p:cTn id="24" fill="hold">
                            <p:stCondLst>
                              <p:cond delay="1750"/>
                            </p:stCondLst>
                            <p:childTnLst>
                              <p:par>
                                <p:cTn id="25" presetID="10" presetClass="entr" presetSubtype="0" fill="hold" grpId="0" nodeType="after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350"/>
                                        <p:tgtEl>
                                          <p:spTgt spid="27"/>
                                        </p:tgtEl>
                                      </p:cBhvr>
                                    </p:animEffect>
                                  </p:childTnLst>
                                </p:cTn>
                              </p:par>
                            </p:childTnLst>
                          </p:cTn>
                        </p:par>
                        <p:par>
                          <p:cTn id="28" fill="hold">
                            <p:stCondLst>
                              <p:cond delay="2100"/>
                            </p:stCondLst>
                            <p:childTnLst>
                              <p:par>
                                <p:cTn id="29" presetID="10" presetClass="entr" presetSubtype="0" fill="hold" grpId="0" nodeType="after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fade">
                                      <p:cBhvr>
                                        <p:cTn id="31" dur="350"/>
                                        <p:tgtEl>
                                          <p:spTgt spid="28"/>
                                        </p:tgtEl>
                                      </p:cBhvr>
                                    </p:animEffect>
                                  </p:childTnLst>
                                </p:cTn>
                              </p:par>
                            </p:childTnLst>
                          </p:cTn>
                        </p:par>
                        <p:par>
                          <p:cTn id="32" fill="hold">
                            <p:stCondLst>
                              <p:cond delay="2450"/>
                            </p:stCondLst>
                            <p:childTnLst>
                              <p:par>
                                <p:cTn id="33" presetID="10" presetClass="entr" presetSubtype="0" fill="hold" grpId="0" nodeType="after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350"/>
                                        <p:tgtEl>
                                          <p:spTgt spid="29"/>
                                        </p:tgtEl>
                                      </p:cBhvr>
                                    </p:animEffect>
                                  </p:childTnLst>
                                </p:cTn>
                              </p:par>
                            </p:childTnLst>
                          </p:cTn>
                        </p:par>
                        <p:par>
                          <p:cTn id="36" fill="hold">
                            <p:stCondLst>
                              <p:cond delay="2800"/>
                            </p:stCondLst>
                            <p:childTnLst>
                              <p:par>
                                <p:cTn id="37" presetID="10" presetClass="entr" presetSubtype="0" fill="hold" grpId="0" nodeType="after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350"/>
                                        <p:tgtEl>
                                          <p:spTgt spid="30"/>
                                        </p:tgtEl>
                                      </p:cBhvr>
                                    </p:animEffect>
                                  </p:childTnLst>
                                </p:cTn>
                              </p:par>
                            </p:childTnLst>
                          </p:cTn>
                        </p:par>
                        <p:par>
                          <p:cTn id="40" fill="hold">
                            <p:stCondLst>
                              <p:cond delay="3150"/>
                            </p:stCondLst>
                            <p:childTnLst>
                              <p:par>
                                <p:cTn id="41" presetID="10" presetClass="entr" presetSubtype="0" fill="hold" grpId="0" nodeType="after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fade">
                                      <p:cBhvr>
                                        <p:cTn id="43" dur="350"/>
                                        <p:tgtEl>
                                          <p:spTgt spid="31"/>
                                        </p:tgtEl>
                                      </p:cBhvr>
                                    </p:animEffect>
                                  </p:childTnLst>
                                </p:cTn>
                              </p:par>
                            </p:childTnLst>
                          </p:cTn>
                        </p:par>
                        <p:par>
                          <p:cTn id="44" fill="hold">
                            <p:stCondLst>
                              <p:cond delay="3500"/>
                            </p:stCondLst>
                            <p:childTnLst>
                              <p:par>
                                <p:cTn id="45" presetID="10" presetClass="entr" presetSubtype="0" fill="hold" grpId="0" nodeType="after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fade">
                                      <p:cBhvr>
                                        <p:cTn id="47" dur="350"/>
                                        <p:tgtEl>
                                          <p:spTgt spid="32"/>
                                        </p:tgtEl>
                                      </p:cBhvr>
                                    </p:animEffect>
                                  </p:childTnLst>
                                </p:cTn>
                              </p:par>
                            </p:childTnLst>
                          </p:cTn>
                        </p:par>
                        <p:par>
                          <p:cTn id="48" fill="hold">
                            <p:stCondLst>
                              <p:cond delay="3850"/>
                            </p:stCondLst>
                            <p:childTnLst>
                              <p:par>
                                <p:cTn id="49" presetID="10" presetClass="entr" presetSubtype="0" fill="hold" grpId="0" nodeType="afterEffect">
                                  <p:stCondLst>
                                    <p:cond delay="0"/>
                                  </p:stCondLst>
                                  <p:childTnLst>
                                    <p:set>
                                      <p:cBhvr>
                                        <p:cTn id="50" dur="1" fill="hold">
                                          <p:stCondLst>
                                            <p:cond delay="0"/>
                                          </p:stCondLst>
                                        </p:cTn>
                                        <p:tgtEl>
                                          <p:spTgt spid="34"/>
                                        </p:tgtEl>
                                        <p:attrNameLst>
                                          <p:attrName>style.visibility</p:attrName>
                                        </p:attrNameLst>
                                      </p:cBhvr>
                                      <p:to>
                                        <p:strVal val="visible"/>
                                      </p:to>
                                    </p:set>
                                    <p:animEffect transition="in" filter="fade">
                                      <p:cBhvr>
                                        <p:cTn id="51" dur="350"/>
                                        <p:tgtEl>
                                          <p:spTgt spid="34"/>
                                        </p:tgtEl>
                                      </p:cBhvr>
                                    </p:animEffect>
                                  </p:childTnLst>
                                </p:cTn>
                              </p:par>
                            </p:childTnLst>
                          </p:cTn>
                        </p:par>
                        <p:par>
                          <p:cTn id="52" fill="hold">
                            <p:stCondLst>
                              <p:cond delay="4200"/>
                            </p:stCondLst>
                            <p:childTnLst>
                              <p:par>
                                <p:cTn id="53" presetID="10" presetClass="entr" presetSubtype="0" fill="hold" nodeType="afterEffect">
                                  <p:stCondLst>
                                    <p:cond delay="0"/>
                                  </p:stCondLst>
                                  <p:childTnLst>
                                    <p:set>
                                      <p:cBhvr>
                                        <p:cTn id="54" dur="1" fill="hold">
                                          <p:stCondLst>
                                            <p:cond delay="0"/>
                                          </p:stCondLst>
                                        </p:cTn>
                                        <p:tgtEl>
                                          <p:spTgt spid="36"/>
                                        </p:tgtEl>
                                        <p:attrNameLst>
                                          <p:attrName>style.visibility</p:attrName>
                                        </p:attrNameLst>
                                      </p:cBhvr>
                                      <p:to>
                                        <p:strVal val="visible"/>
                                      </p:to>
                                    </p:set>
                                    <p:animEffect transition="in" filter="fade">
                                      <p:cBhvr>
                                        <p:cTn id="55" dur="350"/>
                                        <p:tgtEl>
                                          <p:spTgt spid="36"/>
                                        </p:tgtEl>
                                      </p:cBhvr>
                                    </p:animEffect>
                                  </p:childTnLst>
                                </p:cTn>
                              </p:par>
                            </p:childTnLst>
                          </p:cTn>
                        </p:par>
                        <p:par>
                          <p:cTn id="56" fill="hold">
                            <p:stCondLst>
                              <p:cond delay="4550"/>
                            </p:stCondLst>
                            <p:childTnLst>
                              <p:par>
                                <p:cTn id="57" presetID="10" presetClass="entr" presetSubtype="0" fill="hold" nodeType="afterEffect">
                                  <p:stCondLst>
                                    <p:cond delay="0"/>
                                  </p:stCondLst>
                                  <p:childTnLst>
                                    <p:set>
                                      <p:cBhvr>
                                        <p:cTn id="58" dur="1" fill="hold">
                                          <p:stCondLst>
                                            <p:cond delay="0"/>
                                          </p:stCondLst>
                                        </p:cTn>
                                        <p:tgtEl>
                                          <p:spTgt spid="37"/>
                                        </p:tgtEl>
                                        <p:attrNameLst>
                                          <p:attrName>style.visibility</p:attrName>
                                        </p:attrNameLst>
                                      </p:cBhvr>
                                      <p:to>
                                        <p:strVal val="visible"/>
                                      </p:to>
                                    </p:set>
                                    <p:animEffect transition="in" filter="fade">
                                      <p:cBhvr>
                                        <p:cTn id="59" dur="350"/>
                                        <p:tgtEl>
                                          <p:spTgt spid="37"/>
                                        </p:tgtEl>
                                      </p:cBhvr>
                                    </p:animEffect>
                                  </p:childTnLst>
                                </p:cTn>
                              </p:par>
                            </p:childTnLst>
                          </p:cTn>
                        </p:par>
                        <p:par>
                          <p:cTn id="60" fill="hold">
                            <p:stCondLst>
                              <p:cond delay="4900"/>
                            </p:stCondLst>
                            <p:childTnLst>
                              <p:par>
                                <p:cTn id="61" presetID="10" presetClass="entr" presetSubtype="0" fill="hold" nodeType="afterEffect">
                                  <p:stCondLst>
                                    <p:cond delay="0"/>
                                  </p:stCondLst>
                                  <p:childTnLst>
                                    <p:set>
                                      <p:cBhvr>
                                        <p:cTn id="62" dur="1" fill="hold">
                                          <p:stCondLst>
                                            <p:cond delay="0"/>
                                          </p:stCondLst>
                                        </p:cTn>
                                        <p:tgtEl>
                                          <p:spTgt spid="38"/>
                                        </p:tgtEl>
                                        <p:attrNameLst>
                                          <p:attrName>style.visibility</p:attrName>
                                        </p:attrNameLst>
                                      </p:cBhvr>
                                      <p:to>
                                        <p:strVal val="visible"/>
                                      </p:to>
                                    </p:set>
                                    <p:animEffect transition="in" filter="fade">
                                      <p:cBhvr>
                                        <p:cTn id="63" dur="350"/>
                                        <p:tgtEl>
                                          <p:spTgt spid="38"/>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52"/>
                                        </p:tgtEl>
                                        <p:attrNameLst>
                                          <p:attrName>style.visibility</p:attrName>
                                        </p:attrNameLst>
                                      </p:cBhvr>
                                      <p:to>
                                        <p:strVal val="visible"/>
                                      </p:to>
                                    </p:set>
                                    <p:animEffect transition="in" filter="fade">
                                      <p:cBhvr>
                                        <p:cTn id="68" dur="500"/>
                                        <p:tgtEl>
                                          <p:spTgt spid="52"/>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53"/>
                                        </p:tgtEl>
                                        <p:attrNameLst>
                                          <p:attrName>style.visibility</p:attrName>
                                        </p:attrNameLst>
                                      </p:cBhvr>
                                      <p:to>
                                        <p:strVal val="visible"/>
                                      </p:to>
                                    </p:set>
                                    <p:animEffect transition="in" filter="fade">
                                      <p:cBhvr>
                                        <p:cTn id="71" dur="500"/>
                                        <p:tgtEl>
                                          <p:spTgt spid="53"/>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54"/>
                                        </p:tgtEl>
                                        <p:attrNameLst>
                                          <p:attrName>style.visibility</p:attrName>
                                        </p:attrNameLst>
                                      </p:cBhvr>
                                      <p:to>
                                        <p:strVal val="visible"/>
                                      </p:to>
                                    </p:set>
                                    <p:animEffect transition="in" filter="fade">
                                      <p:cBhvr>
                                        <p:cTn id="74" dur="500"/>
                                        <p:tgtEl>
                                          <p:spTgt spid="54"/>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55"/>
                                        </p:tgtEl>
                                        <p:attrNameLst>
                                          <p:attrName>style.visibility</p:attrName>
                                        </p:attrNameLst>
                                      </p:cBhvr>
                                      <p:to>
                                        <p:strVal val="visible"/>
                                      </p:to>
                                    </p:set>
                                    <p:animEffect transition="in" filter="fade">
                                      <p:cBhvr>
                                        <p:cTn id="77" dur="500"/>
                                        <p:tgtEl>
                                          <p:spTgt spid="55"/>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56"/>
                                        </p:tgtEl>
                                        <p:attrNameLst>
                                          <p:attrName>style.visibility</p:attrName>
                                        </p:attrNameLst>
                                      </p:cBhvr>
                                      <p:to>
                                        <p:strVal val="visible"/>
                                      </p:to>
                                    </p:set>
                                    <p:animEffect transition="in" filter="fade">
                                      <p:cBhvr>
                                        <p:cTn id="80" dur="500"/>
                                        <p:tgtEl>
                                          <p:spTgt spid="56"/>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57"/>
                                        </p:tgtEl>
                                        <p:attrNameLst>
                                          <p:attrName>style.visibility</p:attrName>
                                        </p:attrNameLst>
                                      </p:cBhvr>
                                      <p:to>
                                        <p:strVal val="visible"/>
                                      </p:to>
                                    </p:set>
                                    <p:animEffect transition="in" filter="fade">
                                      <p:cBhvr>
                                        <p:cTn id="83" dur="500"/>
                                        <p:tgtEl>
                                          <p:spTgt spid="57"/>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58"/>
                                        </p:tgtEl>
                                        <p:attrNameLst>
                                          <p:attrName>style.visibility</p:attrName>
                                        </p:attrNameLst>
                                      </p:cBhvr>
                                      <p:to>
                                        <p:strVal val="visible"/>
                                      </p:to>
                                    </p:set>
                                    <p:animEffect transition="in" filter="fade">
                                      <p:cBhvr>
                                        <p:cTn id="86" dur="500"/>
                                        <p:tgtEl>
                                          <p:spTgt spid="58"/>
                                        </p:tgtEl>
                                      </p:cBhvr>
                                    </p:animEffect>
                                  </p:childTnLst>
                                </p:cTn>
                              </p:par>
                              <p:par>
                                <p:cTn id="87" presetID="10" presetClass="entr" presetSubtype="0" fill="hold" nodeType="withEffect">
                                  <p:stCondLst>
                                    <p:cond delay="0"/>
                                  </p:stCondLst>
                                  <p:childTnLst>
                                    <p:set>
                                      <p:cBhvr>
                                        <p:cTn id="88" dur="1" fill="hold">
                                          <p:stCondLst>
                                            <p:cond delay="0"/>
                                          </p:stCondLst>
                                        </p:cTn>
                                        <p:tgtEl>
                                          <p:spTgt spid="59"/>
                                        </p:tgtEl>
                                        <p:attrNameLst>
                                          <p:attrName>style.visibility</p:attrName>
                                        </p:attrNameLst>
                                      </p:cBhvr>
                                      <p:to>
                                        <p:strVal val="visible"/>
                                      </p:to>
                                    </p:set>
                                    <p:animEffect transition="in" filter="fade">
                                      <p:cBhvr>
                                        <p:cTn id="89" dur="500"/>
                                        <p:tgtEl>
                                          <p:spTgt spid="59"/>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60"/>
                                        </p:tgtEl>
                                        <p:attrNameLst>
                                          <p:attrName>style.visibility</p:attrName>
                                        </p:attrNameLst>
                                      </p:cBhvr>
                                      <p:to>
                                        <p:strVal val="visible"/>
                                      </p:to>
                                    </p:set>
                                    <p:animEffect transition="in" filter="fade">
                                      <p:cBhvr>
                                        <p:cTn id="92" dur="500"/>
                                        <p:tgtEl>
                                          <p:spTgt spid="60"/>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61"/>
                                        </p:tgtEl>
                                        <p:attrNameLst>
                                          <p:attrName>style.visibility</p:attrName>
                                        </p:attrNameLst>
                                      </p:cBhvr>
                                      <p:to>
                                        <p:strVal val="visible"/>
                                      </p:to>
                                    </p:set>
                                    <p:animEffect transition="in" filter="fade">
                                      <p:cBhvr>
                                        <p:cTn id="95" dur="500"/>
                                        <p:tgtEl>
                                          <p:spTgt spid="61"/>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62"/>
                                        </p:tgtEl>
                                        <p:attrNameLst>
                                          <p:attrName>style.visibility</p:attrName>
                                        </p:attrNameLst>
                                      </p:cBhvr>
                                      <p:to>
                                        <p:strVal val="visible"/>
                                      </p:to>
                                    </p:set>
                                    <p:animEffect transition="in" filter="fade">
                                      <p:cBhvr>
                                        <p:cTn id="98" dur="500"/>
                                        <p:tgtEl>
                                          <p:spTgt spid="62"/>
                                        </p:tgtEl>
                                      </p:cBhvr>
                                    </p:animEffect>
                                  </p:childTnLst>
                                </p:cTn>
                              </p:par>
                              <p:par>
                                <p:cTn id="99" presetID="10" presetClass="entr" presetSubtype="0" fill="hold" grpId="0" nodeType="withEffect">
                                  <p:stCondLst>
                                    <p:cond delay="0"/>
                                  </p:stCondLst>
                                  <p:childTnLst>
                                    <p:set>
                                      <p:cBhvr>
                                        <p:cTn id="100" dur="1" fill="hold">
                                          <p:stCondLst>
                                            <p:cond delay="0"/>
                                          </p:stCondLst>
                                        </p:cTn>
                                        <p:tgtEl>
                                          <p:spTgt spid="63"/>
                                        </p:tgtEl>
                                        <p:attrNameLst>
                                          <p:attrName>style.visibility</p:attrName>
                                        </p:attrNameLst>
                                      </p:cBhvr>
                                      <p:to>
                                        <p:strVal val="visible"/>
                                      </p:to>
                                    </p:set>
                                    <p:animEffect transition="in" filter="fade">
                                      <p:cBhvr>
                                        <p:cTn id="101" dur="500"/>
                                        <p:tgtEl>
                                          <p:spTgt spid="63"/>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64"/>
                                        </p:tgtEl>
                                        <p:attrNameLst>
                                          <p:attrName>style.visibility</p:attrName>
                                        </p:attrNameLst>
                                      </p:cBhvr>
                                      <p:to>
                                        <p:strVal val="visible"/>
                                      </p:to>
                                    </p:set>
                                    <p:animEffect transition="in" filter="fade">
                                      <p:cBhvr>
                                        <p:cTn id="104" dur="500"/>
                                        <p:tgtEl>
                                          <p:spTgt spid="64"/>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65"/>
                                        </p:tgtEl>
                                        <p:attrNameLst>
                                          <p:attrName>style.visibility</p:attrName>
                                        </p:attrNameLst>
                                      </p:cBhvr>
                                      <p:to>
                                        <p:strVal val="visible"/>
                                      </p:to>
                                    </p:set>
                                    <p:animEffect transition="in" filter="fade">
                                      <p:cBhvr>
                                        <p:cTn id="107"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6" grpId="0" animBg="1"/>
      <p:bldP spid="27" grpId="0" animBg="1"/>
      <p:bldP spid="28" grpId="0" animBg="1"/>
      <p:bldP spid="29" grpId="0" animBg="1"/>
      <p:bldP spid="30" grpId="0" animBg="1"/>
      <p:bldP spid="31" grpId="0" animBg="1"/>
      <p:bldP spid="32" grpId="0" animBg="1"/>
      <p:bldP spid="33" grpId="0" animBg="1"/>
      <p:bldP spid="34" grpId="0" animBg="1"/>
      <p:bldP spid="51" grpId="0"/>
      <p:bldP spid="52" grpId="0" animBg="1"/>
      <p:bldP spid="53" grpId="0" animBg="1"/>
      <p:bldP spid="54" grpId="0" animBg="1"/>
      <p:bldP spid="55" grpId="0" animBg="1"/>
      <p:bldP spid="56" grpId="0" animBg="1"/>
      <p:bldP spid="57" grpId="0" animBg="1"/>
      <p:bldP spid="58" grpId="0" animBg="1"/>
      <p:bldP spid="60" grpId="0"/>
      <p:bldP spid="61" grpId="0" animBg="1"/>
      <p:bldP spid="62" grpId="0" animBg="1"/>
      <p:bldP spid="63" grpId="0" animBg="1"/>
      <p:bldP spid="64" grpId="0" animBg="1"/>
      <p:bldP spid="6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319A5-07A8-1E40-F9D1-3FD8B7F8BC77}"/>
              </a:ext>
            </a:extLst>
          </p:cNvPr>
          <p:cNvSpPr>
            <a:spLocks noGrp="1"/>
          </p:cNvSpPr>
          <p:nvPr>
            <p:ph type="title"/>
          </p:nvPr>
        </p:nvSpPr>
        <p:spPr/>
        <p:txBody>
          <a:bodyPr/>
          <a:lstStyle/>
          <a:p>
            <a:r>
              <a:rPr lang="en-US"/>
              <a:t>Modeling of overhead</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5D9CD723-85B3-2867-061E-9BFEE3EB0387}"/>
                  </a:ext>
                </a:extLst>
              </p:cNvPr>
              <p:cNvSpPr>
                <a:spLocks noGrp="1"/>
              </p:cNvSpPr>
              <p:nvPr>
                <p:ph sz="half" idx="13"/>
              </p:nvPr>
            </p:nvSpPr>
            <p:spPr>
              <a:xfrm>
                <a:off x="838199" y="1825625"/>
                <a:ext cx="10515599" cy="4297680"/>
              </a:xfrm>
            </p:spPr>
            <p:txBody>
              <a:bodyPr/>
              <a:lstStyle/>
              <a:p>
                <a:r>
                  <a:rPr lang="en-US"/>
                  <a:t>Overhead is fraction of CPU cycles that do not contribute towards application goodput</a:t>
                </a:r>
              </a:p>
              <a:p>
                <a:endParaRPr lang="en-US"/>
              </a:p>
              <a:p>
                <a:endParaRPr lang="en-US"/>
              </a:p>
              <a:p>
                <a:endParaRPr lang="en-US"/>
              </a:p>
              <a:p>
                <a:endParaRPr lang="en-US"/>
              </a:p>
              <a:p>
                <a:endParaRPr lang="en-US"/>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𝑜𝑣𝑒𝑟h𝑒𝑎</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𝑑</m:t>
                          </m:r>
                        </m:e>
                        <m:sub>
                          <m:r>
                            <a:rPr lang="en-US" b="0" i="1" smtClean="0">
                              <a:latin typeface="Cambria Math" panose="02040503050406030204" pitchFamily="18" charset="0"/>
                            </a:rPr>
                            <m:t>(</m:t>
                          </m:r>
                          <m:r>
                            <a:rPr lang="en-US" b="0" i="1" smtClean="0">
                              <a:latin typeface="Cambria Math" panose="02040503050406030204" pitchFamily="18" charset="0"/>
                            </a:rPr>
                            <m:t>𝑝𝑒𝑟</m:t>
                          </m:r>
                          <m:r>
                            <a:rPr lang="en-US" b="0" i="1" smtClean="0">
                              <a:latin typeface="Cambria Math" panose="02040503050406030204" pitchFamily="18" charset="0"/>
                            </a:rPr>
                            <m:t> </m:t>
                          </m:r>
                          <m:r>
                            <a:rPr lang="en-US" b="0" i="1" smtClean="0">
                              <a:latin typeface="Cambria Math" panose="02040503050406030204" pitchFamily="18" charset="0"/>
                            </a:rPr>
                            <m:t>𝑤𝑜𝑟𝑘𝑒𝑟</m:t>
                          </m:r>
                          <m:r>
                            <a:rPr lang="en-US" b="0" i="1" smtClean="0">
                              <a:latin typeface="Cambria Math" panose="02040503050406030204" pitchFamily="18" charset="0"/>
                            </a:rPr>
                            <m:t>)</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𝑐</m:t>
                              </m:r>
                            </m:e>
                            <m:sub>
                              <m:r>
                                <a:rPr lang="en-US" b="0" i="1" smtClean="0">
                                  <a:latin typeface="Cambria Math" panose="02040503050406030204" pitchFamily="18" charset="0"/>
                                </a:rPr>
                                <m:t>𝑝𝑟𝑜𝑐</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𝑐</m:t>
                              </m:r>
                            </m:e>
                            <m:sub>
                              <m:r>
                                <a:rPr lang="en-US" b="0" i="1" smtClean="0">
                                  <a:latin typeface="Cambria Math" panose="02040503050406030204" pitchFamily="18" charset="0"/>
                                </a:rPr>
                                <m:t>𝑝𝑟𝑒</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𝑐</m:t>
                              </m:r>
                            </m:e>
                            <m:sub>
                              <m:r>
                                <a:rPr lang="en-US" b="0" i="1" smtClean="0">
                                  <a:latin typeface="Cambria Math" panose="02040503050406030204" pitchFamily="18" charset="0"/>
                                </a:rPr>
                                <m:t>𝑓𝑖𝑛</m:t>
                              </m:r>
                            </m:sub>
                          </m:sSub>
                        </m:num>
                        <m:den>
                          <m:r>
                            <a:rPr lang="en-US" b="0" i="1" smtClean="0">
                              <a:latin typeface="Cambria Math" panose="02040503050406030204" pitchFamily="18" charset="0"/>
                            </a:rPr>
                            <m:t>𝑆</m:t>
                          </m:r>
                        </m:den>
                      </m:f>
                    </m:oMath>
                  </m:oMathPara>
                </a14:m>
                <a:endParaRPr lang="en-US" b="0"/>
              </a:p>
            </p:txBody>
          </p:sp>
        </mc:Choice>
        <mc:Fallback>
          <p:sp>
            <p:nvSpPr>
              <p:cNvPr id="3" name="Content Placeholder 2">
                <a:extLst>
                  <a:ext uri="{FF2B5EF4-FFF2-40B4-BE49-F238E27FC236}">
                    <a16:creationId xmlns:a16="http://schemas.microsoft.com/office/drawing/2014/main" id="{5D9CD723-85B3-2867-061E-9BFEE3EB0387}"/>
                  </a:ext>
                </a:extLst>
              </p:cNvPr>
              <p:cNvSpPr>
                <a:spLocks noGrp="1" noRot="1" noChangeAspect="1" noMove="1" noResize="1" noEditPoints="1" noAdjustHandles="1" noChangeArrowheads="1" noChangeShapeType="1" noTextEdit="1"/>
              </p:cNvSpPr>
              <p:nvPr>
                <p:ph sz="half" idx="13"/>
              </p:nvPr>
            </p:nvSpPr>
            <p:spPr>
              <a:xfrm>
                <a:off x="838199" y="1825625"/>
                <a:ext cx="10515599" cy="4297680"/>
              </a:xfrm>
              <a:blipFill>
                <a:blip r:embed="rId2"/>
                <a:stretch>
                  <a:fillRect l="-464" t="-1277"/>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F82B7887-D78D-EBB2-078C-1CBFC9286626}"/>
              </a:ext>
            </a:extLst>
          </p:cNvPr>
          <p:cNvSpPr txBox="1"/>
          <p:nvPr/>
        </p:nvSpPr>
        <p:spPr>
          <a:xfrm>
            <a:off x="6472767" y="5063464"/>
            <a:ext cx="1663700" cy="369332"/>
          </a:xfrm>
          <a:prstGeom prst="rect">
            <a:avLst/>
          </a:prstGeom>
          <a:noFill/>
        </p:spPr>
        <p:txBody>
          <a:bodyPr wrap="square" rtlCol="0">
            <a:spAutoFit/>
          </a:bodyPr>
          <a:lstStyle/>
          <a:p>
            <a:r>
              <a:rPr lang="en-US"/>
              <a:t>(Service time)</a:t>
            </a:r>
          </a:p>
        </p:txBody>
      </p:sp>
      <p:sp>
        <p:nvSpPr>
          <p:cNvPr id="7" name="TextBox 6">
            <a:extLst>
              <a:ext uri="{FF2B5EF4-FFF2-40B4-BE49-F238E27FC236}">
                <a16:creationId xmlns:a16="http://schemas.microsoft.com/office/drawing/2014/main" id="{624929D1-72B0-610D-CCFC-7B629EDE0367}"/>
              </a:ext>
            </a:extLst>
          </p:cNvPr>
          <p:cNvSpPr txBox="1"/>
          <p:nvPr/>
        </p:nvSpPr>
        <p:spPr>
          <a:xfrm>
            <a:off x="1916640" y="2509326"/>
            <a:ext cx="3158068" cy="1477328"/>
          </a:xfrm>
          <a:prstGeom prst="rect">
            <a:avLst/>
          </a:prstGeom>
          <a:noFill/>
        </p:spPr>
        <p:txBody>
          <a:bodyPr wrap="square" rtlCol="0">
            <a:spAutoFit/>
          </a:bodyPr>
          <a:lstStyle/>
          <a:p>
            <a:r>
              <a:rPr lang="en-US"/>
              <a:t>Lost cycles during processing beyond application logic</a:t>
            </a:r>
          </a:p>
          <a:p>
            <a:r>
              <a:rPr lang="en-US"/>
              <a:t>Include: underlying runtime, logging, …</a:t>
            </a:r>
          </a:p>
        </p:txBody>
      </p:sp>
      <p:sp>
        <p:nvSpPr>
          <p:cNvPr id="8" name="TextBox 7">
            <a:extLst>
              <a:ext uri="{FF2B5EF4-FFF2-40B4-BE49-F238E27FC236}">
                <a16:creationId xmlns:a16="http://schemas.microsoft.com/office/drawing/2014/main" id="{FCA58CB8-3EEB-74EF-6240-449EFB72507A}"/>
              </a:ext>
            </a:extLst>
          </p:cNvPr>
          <p:cNvSpPr txBox="1"/>
          <p:nvPr/>
        </p:nvSpPr>
        <p:spPr>
          <a:xfrm>
            <a:off x="5518150" y="2497137"/>
            <a:ext cx="2840566" cy="1477328"/>
          </a:xfrm>
          <a:prstGeom prst="rect">
            <a:avLst/>
          </a:prstGeom>
          <a:noFill/>
        </p:spPr>
        <p:txBody>
          <a:bodyPr wrap="square" rtlCol="0">
            <a:spAutoFit/>
          </a:bodyPr>
          <a:lstStyle/>
          <a:p>
            <a:r>
              <a:rPr lang="en-US"/>
              <a:t>Lost cycles in each preemption</a:t>
            </a:r>
          </a:p>
          <a:p>
            <a:r>
              <a:rPr lang="en-US"/>
              <a:t>including switch cost and inter thread communications</a:t>
            </a:r>
          </a:p>
        </p:txBody>
      </p:sp>
      <p:sp>
        <p:nvSpPr>
          <p:cNvPr id="9" name="TextBox 8">
            <a:extLst>
              <a:ext uri="{FF2B5EF4-FFF2-40B4-BE49-F238E27FC236}">
                <a16:creationId xmlns:a16="http://schemas.microsoft.com/office/drawing/2014/main" id="{1AB39129-838A-9C37-2ABA-D08A41CD1E66}"/>
              </a:ext>
            </a:extLst>
          </p:cNvPr>
          <p:cNvSpPr txBox="1"/>
          <p:nvPr/>
        </p:nvSpPr>
        <p:spPr>
          <a:xfrm>
            <a:off x="9245600" y="2509326"/>
            <a:ext cx="2840566" cy="1200329"/>
          </a:xfrm>
          <a:prstGeom prst="rect">
            <a:avLst/>
          </a:prstGeom>
          <a:noFill/>
        </p:spPr>
        <p:txBody>
          <a:bodyPr wrap="square" rtlCol="0">
            <a:spAutoFit/>
          </a:bodyPr>
          <a:lstStyle/>
          <a:p>
            <a:r>
              <a:rPr lang="en-US"/>
              <a:t>Lost cycles due to communication of worker with dispatcher after finishing request</a:t>
            </a:r>
          </a:p>
        </p:txBody>
      </p:sp>
      <p:cxnSp>
        <p:nvCxnSpPr>
          <p:cNvPr id="15" name="Connector: Curved 14">
            <a:extLst>
              <a:ext uri="{FF2B5EF4-FFF2-40B4-BE49-F238E27FC236}">
                <a16:creationId xmlns:a16="http://schemas.microsoft.com/office/drawing/2014/main" id="{7859B165-4E3E-1B00-713B-096F06FB5D92}"/>
              </a:ext>
            </a:extLst>
          </p:cNvPr>
          <p:cNvCxnSpPr>
            <a:stCxn id="7" idx="2"/>
          </p:cNvCxnSpPr>
          <p:nvPr/>
        </p:nvCxnSpPr>
        <p:spPr>
          <a:xfrm rot="16200000" flipH="1">
            <a:off x="4583598" y="2898730"/>
            <a:ext cx="627679" cy="2803526"/>
          </a:xfrm>
          <a:prstGeom prst="curvedConnector2">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6" name="Connector: Curved 15">
            <a:extLst>
              <a:ext uri="{FF2B5EF4-FFF2-40B4-BE49-F238E27FC236}">
                <a16:creationId xmlns:a16="http://schemas.microsoft.com/office/drawing/2014/main" id="{F69467E0-B374-A74F-059F-14798814F25F}"/>
              </a:ext>
            </a:extLst>
          </p:cNvPr>
          <p:cNvCxnSpPr>
            <a:cxnSpLocks/>
            <a:stCxn id="8" idx="2"/>
          </p:cNvCxnSpPr>
          <p:nvPr/>
        </p:nvCxnSpPr>
        <p:spPr>
          <a:xfrm rot="16200000" flipH="1">
            <a:off x="6808827" y="4104071"/>
            <a:ext cx="625397" cy="366184"/>
          </a:xfrm>
          <a:prstGeom prst="curved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9" name="Connector: Curved 18">
            <a:extLst>
              <a:ext uri="{FF2B5EF4-FFF2-40B4-BE49-F238E27FC236}">
                <a16:creationId xmlns:a16="http://schemas.microsoft.com/office/drawing/2014/main" id="{C586DC33-598B-3022-5EB5-3D2DC3DAAB37}"/>
              </a:ext>
            </a:extLst>
          </p:cNvPr>
          <p:cNvCxnSpPr>
            <a:cxnSpLocks/>
          </p:cNvCxnSpPr>
          <p:nvPr/>
        </p:nvCxnSpPr>
        <p:spPr>
          <a:xfrm rot="10800000" flipV="1">
            <a:off x="8191502" y="3709654"/>
            <a:ext cx="2357970" cy="890207"/>
          </a:xfrm>
          <a:prstGeom prst="curved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22" name="Rectangle 21">
            <a:extLst>
              <a:ext uri="{FF2B5EF4-FFF2-40B4-BE49-F238E27FC236}">
                <a16:creationId xmlns:a16="http://schemas.microsoft.com/office/drawing/2014/main" id="{33F81825-448C-B2AB-04F3-472904F27908}"/>
              </a:ext>
            </a:extLst>
          </p:cNvPr>
          <p:cNvSpPr/>
          <p:nvPr/>
        </p:nvSpPr>
        <p:spPr>
          <a:xfrm>
            <a:off x="609600" y="1425204"/>
            <a:ext cx="11390845" cy="5187263"/>
          </a:xfrm>
          <a:prstGeom prst="rect">
            <a:avLst/>
          </a:prstGeom>
          <a:pattFill prst="wdUpDiag">
            <a:fgClr>
              <a:schemeClr val="accent1"/>
            </a:fgClr>
            <a:bgClr>
              <a:srgbClr val="FFFFFF"/>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62813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heel(1)">
                                      <p:cBhvr>
                                        <p:cTn id="32"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a:extLst>
                  <a:ext uri="{FF2B5EF4-FFF2-40B4-BE49-F238E27FC236}">
                    <a16:creationId xmlns:a16="http://schemas.microsoft.com/office/drawing/2014/main" id="{EC0A84CD-F7A8-ABCC-0663-6468261F539A}"/>
                  </a:ext>
                </a:extLst>
              </p:cNvPr>
              <p:cNvSpPr>
                <a:spLocks noGrp="1"/>
              </p:cNvSpPr>
              <p:nvPr>
                <p:ph type="title"/>
              </p:nvPr>
            </p:nvSpPr>
            <p:spPr>
              <a:xfrm>
                <a:off x="838200" y="304803"/>
                <a:ext cx="10515600" cy="723897"/>
              </a:xfrm>
            </p:spPr>
            <p:txBody>
              <a:bodyPr/>
              <a:lstStyle/>
              <a:p>
                <a:r>
                  <a:rPr lang="en-US" sz="3600"/>
                  <a:t>Source of overhead – Preemptive Scheduling </a:t>
                </a:r>
                <a14:m>
                  <m:oMath xmlns:m="http://schemas.openxmlformats.org/officeDocument/2006/math">
                    <m:d>
                      <m:dPr>
                        <m:ctrlPr>
                          <a:rPr lang="en-US" sz="3600" b="0" i="1" smtClean="0">
                            <a:latin typeface="Cambria Math" panose="02040503050406030204" pitchFamily="18" charset="0"/>
                          </a:rPr>
                        </m:ctrlPr>
                      </m:dPr>
                      <m:e>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𝐶</m:t>
                            </m:r>
                          </m:e>
                          <m:sub>
                            <m:r>
                              <a:rPr lang="en-US" sz="3600" b="0" i="1" smtClean="0">
                                <a:latin typeface="Cambria Math" panose="02040503050406030204" pitchFamily="18" charset="0"/>
                              </a:rPr>
                              <m:t>𝑝𝑟𝑜𝑐</m:t>
                            </m:r>
                          </m:sub>
                        </m:sSub>
                      </m:e>
                    </m:d>
                  </m:oMath>
                </a14:m>
                <a:endParaRPr lang="en-US" sz="3600"/>
              </a:p>
            </p:txBody>
          </p:sp>
        </mc:Choice>
        <mc:Fallback>
          <p:sp>
            <p:nvSpPr>
              <p:cNvPr id="2" name="Title 1">
                <a:extLst>
                  <a:ext uri="{FF2B5EF4-FFF2-40B4-BE49-F238E27FC236}">
                    <a16:creationId xmlns:a16="http://schemas.microsoft.com/office/drawing/2014/main" id="{EC0A84CD-F7A8-ABCC-0663-6468261F539A}"/>
                  </a:ext>
                </a:extLst>
              </p:cNvPr>
              <p:cNvSpPr>
                <a:spLocks noGrp="1" noRot="1" noChangeAspect="1" noMove="1" noResize="1" noEditPoints="1" noAdjustHandles="1" noChangeArrowheads="1" noChangeShapeType="1" noTextEdit="1"/>
              </p:cNvSpPr>
              <p:nvPr>
                <p:ph type="title"/>
              </p:nvPr>
            </p:nvSpPr>
            <p:spPr>
              <a:xfrm>
                <a:off x="838200" y="304803"/>
                <a:ext cx="10515600" cy="723897"/>
              </a:xfrm>
              <a:blipFill>
                <a:blip r:embed="rId2"/>
                <a:stretch>
                  <a:fillRect l="-1797" t="-10084" b="-22689"/>
                </a:stretch>
              </a:blipFill>
            </p:spPr>
            <p:txBody>
              <a:bodyPr/>
              <a:lstStyle/>
              <a:p>
                <a:r>
                  <a:rPr lang="en-US">
                    <a:noFill/>
                  </a:rPr>
                  <a:t> </a:t>
                </a:r>
              </a:p>
            </p:txBody>
          </p:sp>
        </mc:Fallback>
      </mc:AlternateContent>
      <p:sp>
        <p:nvSpPr>
          <p:cNvPr id="3" name="Content Placeholder 2">
            <a:extLst>
              <a:ext uri="{FF2B5EF4-FFF2-40B4-BE49-F238E27FC236}">
                <a16:creationId xmlns:a16="http://schemas.microsoft.com/office/drawing/2014/main" id="{8F344D8F-332A-C478-41E5-C0AD5B7C01AD}"/>
              </a:ext>
            </a:extLst>
          </p:cNvPr>
          <p:cNvSpPr>
            <a:spLocks noGrp="1"/>
          </p:cNvSpPr>
          <p:nvPr>
            <p:ph sz="quarter" idx="13"/>
          </p:nvPr>
        </p:nvSpPr>
        <p:spPr>
          <a:xfrm>
            <a:off x="838200" y="1096347"/>
            <a:ext cx="10515600" cy="2332653"/>
          </a:xfrm>
        </p:spPr>
        <p:txBody>
          <a:bodyPr>
            <a:normAutofit/>
          </a:bodyPr>
          <a:lstStyle/>
          <a:p>
            <a:r>
              <a:rPr lang="en-US"/>
              <a:t>Two methods to implement preemptive at microseconds, </a:t>
            </a:r>
            <a:r>
              <a:rPr lang="en-US" b="1"/>
              <a:t>interrupts</a:t>
            </a:r>
            <a:r>
              <a:rPr lang="en-US"/>
              <a:t> &amp; </a:t>
            </a:r>
            <a:r>
              <a:rPr lang="en-US" b="1"/>
              <a:t>code instrumentation </a:t>
            </a:r>
          </a:p>
          <a:p>
            <a:r>
              <a:rPr lang="en-US"/>
              <a:t>Interrupt based: dispatcher sends an inter-processing interrupt (IPI) to a worker to change running task</a:t>
            </a:r>
          </a:p>
          <a:p>
            <a:pPr lvl="1"/>
            <a:r>
              <a:rPr lang="en-US"/>
              <a:t>Pros: worker promptly stops process, Cons: large cost of receiving IPI (1200 cycles)</a:t>
            </a:r>
          </a:p>
          <a:p>
            <a:pPr lvl="1"/>
            <a:r>
              <a:rPr lang="en-US"/>
              <a:t>Overhead at microsecond is high (12% @ 5us, 30% @ 2us)</a:t>
            </a:r>
          </a:p>
          <a:p>
            <a:pPr lvl="1"/>
            <a:endParaRPr lang="en-US"/>
          </a:p>
        </p:txBody>
      </p:sp>
      <p:sp>
        <p:nvSpPr>
          <p:cNvPr id="9" name="Rectangle: Rounded Corners 8">
            <a:extLst>
              <a:ext uri="{FF2B5EF4-FFF2-40B4-BE49-F238E27FC236}">
                <a16:creationId xmlns:a16="http://schemas.microsoft.com/office/drawing/2014/main" id="{19D6245E-74A6-814C-7AA1-DC8E4C5028ED}"/>
              </a:ext>
            </a:extLst>
          </p:cNvPr>
          <p:cNvSpPr/>
          <p:nvPr/>
        </p:nvSpPr>
        <p:spPr>
          <a:xfrm>
            <a:off x="838200" y="4823243"/>
            <a:ext cx="5666807"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0" name="Rectangle: Rounded Corners 9">
            <a:extLst>
              <a:ext uri="{FF2B5EF4-FFF2-40B4-BE49-F238E27FC236}">
                <a16:creationId xmlns:a16="http://schemas.microsoft.com/office/drawing/2014/main" id="{8CE21774-3FD4-D9D2-A479-60FEC47A59FA}"/>
              </a:ext>
            </a:extLst>
          </p:cNvPr>
          <p:cNvSpPr/>
          <p:nvPr/>
        </p:nvSpPr>
        <p:spPr>
          <a:xfrm>
            <a:off x="838200" y="4823243"/>
            <a:ext cx="2179320" cy="665922"/>
          </a:xfrm>
          <a:prstGeom prst="roundRect">
            <a:avLst/>
          </a:prstGeom>
          <a:pattFill prst="pct5">
            <a:fgClr>
              <a:srgbClr val="7030A0"/>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13" name="Rectangle: Rounded Corners 12">
            <a:extLst>
              <a:ext uri="{FF2B5EF4-FFF2-40B4-BE49-F238E27FC236}">
                <a16:creationId xmlns:a16="http://schemas.microsoft.com/office/drawing/2014/main" id="{32778FA1-7A4B-5E0D-D2FD-88C43992AD86}"/>
              </a:ext>
            </a:extLst>
          </p:cNvPr>
          <p:cNvSpPr/>
          <p:nvPr/>
        </p:nvSpPr>
        <p:spPr>
          <a:xfrm>
            <a:off x="2951219" y="4820868"/>
            <a:ext cx="1716638" cy="665922"/>
          </a:xfrm>
          <a:prstGeom prst="roundRect">
            <a:avLst>
              <a:gd name="adj" fmla="val 0"/>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sp>
        <p:nvSpPr>
          <p:cNvPr id="14" name="Rectangle: Rounded Corners 13">
            <a:extLst>
              <a:ext uri="{FF2B5EF4-FFF2-40B4-BE49-F238E27FC236}">
                <a16:creationId xmlns:a16="http://schemas.microsoft.com/office/drawing/2014/main" id="{72F69710-BE11-C29A-616F-A1D1549B0B75}"/>
              </a:ext>
            </a:extLst>
          </p:cNvPr>
          <p:cNvSpPr/>
          <p:nvPr/>
        </p:nvSpPr>
        <p:spPr>
          <a:xfrm>
            <a:off x="4902488" y="4818491"/>
            <a:ext cx="1367888" cy="665922"/>
          </a:xfrm>
          <a:prstGeom prst="roundRect">
            <a:avLst>
              <a:gd name="adj" fmla="val 3851"/>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T3</a:t>
            </a:r>
          </a:p>
        </p:txBody>
      </p:sp>
      <p:cxnSp>
        <p:nvCxnSpPr>
          <p:cNvPr id="16" name="Straight Arrow Connector 15">
            <a:extLst>
              <a:ext uri="{FF2B5EF4-FFF2-40B4-BE49-F238E27FC236}">
                <a16:creationId xmlns:a16="http://schemas.microsoft.com/office/drawing/2014/main" id="{E85178C4-A1B4-6484-03EC-5CA07CDC3A2C}"/>
              </a:ext>
            </a:extLst>
          </p:cNvPr>
          <p:cNvCxnSpPr/>
          <p:nvPr/>
        </p:nvCxnSpPr>
        <p:spPr>
          <a:xfrm>
            <a:off x="926752" y="5661112"/>
            <a:ext cx="5238822"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7" name="TextBox 16">
            <a:extLst>
              <a:ext uri="{FF2B5EF4-FFF2-40B4-BE49-F238E27FC236}">
                <a16:creationId xmlns:a16="http://schemas.microsoft.com/office/drawing/2014/main" id="{30356FD1-D75C-A081-63C3-7CB7882FCEC7}"/>
              </a:ext>
            </a:extLst>
          </p:cNvPr>
          <p:cNvSpPr txBox="1"/>
          <p:nvPr/>
        </p:nvSpPr>
        <p:spPr>
          <a:xfrm>
            <a:off x="3150476" y="5620549"/>
            <a:ext cx="702821" cy="369332"/>
          </a:xfrm>
          <a:prstGeom prst="rect">
            <a:avLst/>
          </a:prstGeom>
          <a:noFill/>
        </p:spPr>
        <p:txBody>
          <a:bodyPr wrap="none" rtlCol="0">
            <a:spAutoFit/>
          </a:bodyPr>
          <a:lstStyle/>
          <a:p>
            <a:r>
              <a:rPr lang="en-US" b="1"/>
              <a:t>Time</a:t>
            </a:r>
          </a:p>
        </p:txBody>
      </p:sp>
      <p:sp>
        <p:nvSpPr>
          <p:cNvPr id="21" name="Rectangle: Rounded Corners 20">
            <a:extLst>
              <a:ext uri="{FF2B5EF4-FFF2-40B4-BE49-F238E27FC236}">
                <a16:creationId xmlns:a16="http://schemas.microsoft.com/office/drawing/2014/main" id="{53F8CD51-0496-88C0-6B0B-9A1C1DA1EA26}"/>
              </a:ext>
            </a:extLst>
          </p:cNvPr>
          <p:cNvSpPr/>
          <p:nvPr/>
        </p:nvSpPr>
        <p:spPr>
          <a:xfrm>
            <a:off x="4682393" y="4818493"/>
            <a:ext cx="220095" cy="665920"/>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Down 22">
            <a:extLst>
              <a:ext uri="{FF2B5EF4-FFF2-40B4-BE49-F238E27FC236}">
                <a16:creationId xmlns:a16="http://schemas.microsoft.com/office/drawing/2014/main" id="{52C281E6-1B59-72B8-58E1-02338FFE55C9}"/>
              </a:ext>
            </a:extLst>
          </p:cNvPr>
          <p:cNvSpPr/>
          <p:nvPr/>
        </p:nvSpPr>
        <p:spPr>
          <a:xfrm>
            <a:off x="4600038" y="4270388"/>
            <a:ext cx="135637" cy="527824"/>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C9B82209-7F97-41D8-475B-7480AF478256}"/>
              </a:ext>
            </a:extLst>
          </p:cNvPr>
          <p:cNvSpPr txBox="1"/>
          <p:nvPr/>
        </p:nvSpPr>
        <p:spPr>
          <a:xfrm>
            <a:off x="2947396" y="3886871"/>
            <a:ext cx="4231864" cy="369332"/>
          </a:xfrm>
          <a:prstGeom prst="rect">
            <a:avLst/>
          </a:prstGeom>
          <a:noFill/>
        </p:spPr>
        <p:txBody>
          <a:bodyPr wrap="none" rtlCol="0">
            <a:spAutoFit/>
          </a:bodyPr>
          <a:lstStyle/>
          <a:p>
            <a:r>
              <a:rPr lang="en-US"/>
              <a:t>IPI to take the CPU control from T0 task</a:t>
            </a:r>
          </a:p>
        </p:txBody>
      </p:sp>
    </p:spTree>
    <p:extLst>
      <p:ext uri="{BB962C8B-B14F-4D97-AF65-F5344CB8AC3E}">
        <p14:creationId xmlns:p14="http://schemas.microsoft.com/office/powerpoint/2010/main" val="12953292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fade">
                                      <p:cBhvr>
                                        <p:cTn id="15" dur="500"/>
                                        <p:tgtEl>
                                          <p:spTgt spid="23"/>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wipe(left)">
                                      <p:cBhvr>
                                        <p:cTn id="23" dur="500"/>
                                        <p:tgtEl>
                                          <p:spTgt spid="21"/>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left)">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4" grpId="0" animBg="1"/>
      <p:bldP spid="21" grpId="0" animBg="1"/>
      <p:bldP spid="23" grpId="0" animBg="1"/>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a:extLst>
                  <a:ext uri="{FF2B5EF4-FFF2-40B4-BE49-F238E27FC236}">
                    <a16:creationId xmlns:a16="http://schemas.microsoft.com/office/drawing/2014/main" id="{EC0A84CD-F7A8-ABCC-0663-6468261F539A}"/>
                  </a:ext>
                </a:extLst>
              </p:cNvPr>
              <p:cNvSpPr>
                <a:spLocks noGrp="1"/>
              </p:cNvSpPr>
              <p:nvPr>
                <p:ph type="title"/>
              </p:nvPr>
            </p:nvSpPr>
            <p:spPr>
              <a:xfrm>
                <a:off x="838200" y="304803"/>
                <a:ext cx="10515600" cy="723897"/>
              </a:xfrm>
            </p:spPr>
            <p:txBody>
              <a:bodyPr/>
              <a:lstStyle/>
              <a:p>
                <a:r>
                  <a:rPr lang="en-US" sz="3600"/>
                  <a:t>Source of overhead – Preemptive Scheduling </a:t>
                </a:r>
                <a14:m>
                  <m:oMath xmlns:m="http://schemas.openxmlformats.org/officeDocument/2006/math">
                    <m:d>
                      <m:dPr>
                        <m:ctrlPr>
                          <a:rPr lang="en-US" sz="3600" b="0" i="1" smtClean="0">
                            <a:latin typeface="Cambria Math" panose="02040503050406030204" pitchFamily="18" charset="0"/>
                          </a:rPr>
                        </m:ctrlPr>
                      </m:dPr>
                      <m:e>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𝐶</m:t>
                            </m:r>
                          </m:e>
                          <m:sub>
                            <m:r>
                              <a:rPr lang="en-US" sz="3600" b="0" i="1" smtClean="0">
                                <a:latin typeface="Cambria Math" panose="02040503050406030204" pitchFamily="18" charset="0"/>
                              </a:rPr>
                              <m:t>𝑝𝑟𝑜𝑐</m:t>
                            </m:r>
                          </m:sub>
                        </m:sSub>
                      </m:e>
                    </m:d>
                  </m:oMath>
                </a14:m>
                <a:endParaRPr lang="en-US" sz="3600"/>
              </a:p>
            </p:txBody>
          </p:sp>
        </mc:Choice>
        <mc:Fallback>
          <p:sp>
            <p:nvSpPr>
              <p:cNvPr id="2" name="Title 1">
                <a:extLst>
                  <a:ext uri="{FF2B5EF4-FFF2-40B4-BE49-F238E27FC236}">
                    <a16:creationId xmlns:a16="http://schemas.microsoft.com/office/drawing/2014/main" id="{EC0A84CD-F7A8-ABCC-0663-6468261F539A}"/>
                  </a:ext>
                </a:extLst>
              </p:cNvPr>
              <p:cNvSpPr>
                <a:spLocks noGrp="1" noRot="1" noChangeAspect="1" noMove="1" noResize="1" noEditPoints="1" noAdjustHandles="1" noChangeArrowheads="1" noChangeShapeType="1" noTextEdit="1"/>
              </p:cNvSpPr>
              <p:nvPr>
                <p:ph type="title"/>
              </p:nvPr>
            </p:nvSpPr>
            <p:spPr>
              <a:xfrm>
                <a:off x="838200" y="304803"/>
                <a:ext cx="10515600" cy="723897"/>
              </a:xfrm>
              <a:blipFill>
                <a:blip r:embed="rId2"/>
                <a:stretch>
                  <a:fillRect l="-1797" t="-10084" b="-22689"/>
                </a:stretch>
              </a:blipFill>
            </p:spPr>
            <p:txBody>
              <a:bodyPr/>
              <a:lstStyle/>
              <a:p>
                <a:r>
                  <a:rPr lang="en-US">
                    <a:noFill/>
                  </a:rPr>
                  <a:t> </a:t>
                </a:r>
              </a:p>
            </p:txBody>
          </p:sp>
        </mc:Fallback>
      </mc:AlternateContent>
      <p:sp>
        <p:nvSpPr>
          <p:cNvPr id="3" name="Content Placeholder 2">
            <a:extLst>
              <a:ext uri="{FF2B5EF4-FFF2-40B4-BE49-F238E27FC236}">
                <a16:creationId xmlns:a16="http://schemas.microsoft.com/office/drawing/2014/main" id="{8F344D8F-332A-C478-41E5-C0AD5B7C01AD}"/>
              </a:ext>
            </a:extLst>
          </p:cNvPr>
          <p:cNvSpPr>
            <a:spLocks noGrp="1"/>
          </p:cNvSpPr>
          <p:nvPr>
            <p:ph sz="quarter" idx="13"/>
          </p:nvPr>
        </p:nvSpPr>
        <p:spPr>
          <a:xfrm>
            <a:off x="838200" y="1096347"/>
            <a:ext cx="10515600" cy="4284889"/>
          </a:xfrm>
        </p:spPr>
        <p:txBody>
          <a:bodyPr>
            <a:normAutofit/>
          </a:bodyPr>
          <a:lstStyle/>
          <a:p>
            <a:r>
              <a:rPr lang="en-US"/>
              <a:t>Instrumentation based: compiler inserts bookkeeping probes at regular intervals in the application code, and yield when executing is elapsed.</a:t>
            </a:r>
          </a:p>
          <a:p>
            <a:pPr lvl="1"/>
            <a:r>
              <a:rPr lang="en-US"/>
              <a:t>Probe cost (</a:t>
            </a:r>
            <a:r>
              <a:rPr lang="en-US" err="1"/>
              <a:t>rdtsc</a:t>
            </a:r>
            <a:r>
              <a:rPr lang="en-US"/>
              <a:t>()) is 30 cycles, inserting them frequently will result in high overhead, while infrequent insertion leads to poor preemption</a:t>
            </a:r>
          </a:p>
          <a:p>
            <a:pPr lvl="1"/>
            <a:r>
              <a:rPr lang="en-US"/>
              <a:t>Overhead at  fixed fraction of service time and independent overhead from scheduling quantum</a:t>
            </a:r>
          </a:p>
          <a:p>
            <a:pPr lvl="1"/>
            <a:endParaRPr lang="en-US"/>
          </a:p>
        </p:txBody>
      </p:sp>
      <p:pic>
        <p:nvPicPr>
          <p:cNvPr id="5" name="Picture 4">
            <a:extLst>
              <a:ext uri="{FF2B5EF4-FFF2-40B4-BE49-F238E27FC236}">
                <a16:creationId xmlns:a16="http://schemas.microsoft.com/office/drawing/2014/main" id="{4B2A6CAB-F7CE-10E2-DA61-096F5A720517}"/>
              </a:ext>
            </a:extLst>
          </p:cNvPr>
          <p:cNvPicPr>
            <a:picLocks noChangeAspect="1"/>
          </p:cNvPicPr>
          <p:nvPr/>
        </p:nvPicPr>
        <p:blipFill>
          <a:blip r:embed="rId3"/>
          <a:stretch>
            <a:fillRect/>
          </a:stretch>
        </p:blipFill>
        <p:spPr>
          <a:xfrm>
            <a:off x="6842834" y="3062081"/>
            <a:ext cx="5117806" cy="3211720"/>
          </a:xfrm>
          <a:prstGeom prst="rect">
            <a:avLst/>
          </a:prstGeom>
        </p:spPr>
      </p:pic>
      <p:sp>
        <p:nvSpPr>
          <p:cNvPr id="4" name="Rectangle: Rounded Corners 3">
            <a:extLst>
              <a:ext uri="{FF2B5EF4-FFF2-40B4-BE49-F238E27FC236}">
                <a16:creationId xmlns:a16="http://schemas.microsoft.com/office/drawing/2014/main" id="{72F320CE-4B6F-F04F-550A-46B0B174C0A7}"/>
              </a:ext>
            </a:extLst>
          </p:cNvPr>
          <p:cNvSpPr/>
          <p:nvPr/>
        </p:nvSpPr>
        <p:spPr>
          <a:xfrm>
            <a:off x="749648" y="4985789"/>
            <a:ext cx="5666807"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9" name="Rectangle: Rounded Corners 8">
            <a:extLst>
              <a:ext uri="{FF2B5EF4-FFF2-40B4-BE49-F238E27FC236}">
                <a16:creationId xmlns:a16="http://schemas.microsoft.com/office/drawing/2014/main" id="{C90FBF48-258E-FAE8-4507-55FF4C0F10F3}"/>
              </a:ext>
            </a:extLst>
          </p:cNvPr>
          <p:cNvSpPr/>
          <p:nvPr/>
        </p:nvSpPr>
        <p:spPr>
          <a:xfrm>
            <a:off x="2862667" y="4983414"/>
            <a:ext cx="1528123" cy="665922"/>
          </a:xfrm>
          <a:prstGeom prst="roundRect">
            <a:avLst>
              <a:gd name="adj" fmla="val 0"/>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sp>
        <p:nvSpPr>
          <p:cNvPr id="10" name="Rectangle: Rounded Corners 9">
            <a:extLst>
              <a:ext uri="{FF2B5EF4-FFF2-40B4-BE49-F238E27FC236}">
                <a16:creationId xmlns:a16="http://schemas.microsoft.com/office/drawing/2014/main" id="{12C28CD7-D4AA-1D85-67F6-348F2C171E49}"/>
              </a:ext>
            </a:extLst>
          </p:cNvPr>
          <p:cNvSpPr/>
          <p:nvPr/>
        </p:nvSpPr>
        <p:spPr>
          <a:xfrm>
            <a:off x="4405643" y="4969792"/>
            <a:ext cx="1207152" cy="665922"/>
          </a:xfrm>
          <a:prstGeom prst="roundRect">
            <a:avLst>
              <a:gd name="adj" fmla="val 3851"/>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T3</a:t>
            </a:r>
          </a:p>
        </p:txBody>
      </p:sp>
      <p:cxnSp>
        <p:nvCxnSpPr>
          <p:cNvPr id="12" name="Straight Arrow Connector 11">
            <a:extLst>
              <a:ext uri="{FF2B5EF4-FFF2-40B4-BE49-F238E27FC236}">
                <a16:creationId xmlns:a16="http://schemas.microsoft.com/office/drawing/2014/main" id="{02C2C28E-3C7A-C354-1545-829BD91D6EA4}"/>
              </a:ext>
            </a:extLst>
          </p:cNvPr>
          <p:cNvCxnSpPr/>
          <p:nvPr/>
        </p:nvCxnSpPr>
        <p:spPr>
          <a:xfrm>
            <a:off x="838200" y="5823658"/>
            <a:ext cx="5238822"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3" name="TextBox 12">
            <a:extLst>
              <a:ext uri="{FF2B5EF4-FFF2-40B4-BE49-F238E27FC236}">
                <a16:creationId xmlns:a16="http://schemas.microsoft.com/office/drawing/2014/main" id="{50D2862A-C288-DCD5-CEDD-EDD507B50FB1}"/>
              </a:ext>
            </a:extLst>
          </p:cNvPr>
          <p:cNvSpPr txBox="1"/>
          <p:nvPr/>
        </p:nvSpPr>
        <p:spPr>
          <a:xfrm>
            <a:off x="3061924" y="5783095"/>
            <a:ext cx="702821" cy="369332"/>
          </a:xfrm>
          <a:prstGeom prst="rect">
            <a:avLst/>
          </a:prstGeom>
          <a:noFill/>
        </p:spPr>
        <p:txBody>
          <a:bodyPr wrap="none" rtlCol="0">
            <a:spAutoFit/>
          </a:bodyPr>
          <a:lstStyle/>
          <a:p>
            <a:r>
              <a:rPr lang="en-US" b="1"/>
              <a:t>Time</a:t>
            </a:r>
          </a:p>
        </p:txBody>
      </p:sp>
      <p:sp>
        <p:nvSpPr>
          <p:cNvPr id="19" name="Arrow: Down 18">
            <a:extLst>
              <a:ext uri="{FF2B5EF4-FFF2-40B4-BE49-F238E27FC236}">
                <a16:creationId xmlns:a16="http://schemas.microsoft.com/office/drawing/2014/main" id="{7B22068C-43B9-D2FF-06C8-D7D9A9B90CFC}"/>
              </a:ext>
            </a:extLst>
          </p:cNvPr>
          <p:cNvSpPr/>
          <p:nvPr/>
        </p:nvSpPr>
        <p:spPr>
          <a:xfrm rot="10800000">
            <a:off x="3025824" y="4697744"/>
            <a:ext cx="129921" cy="369332"/>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30E85E97-6813-F947-5806-E60631BDD646}"/>
              </a:ext>
            </a:extLst>
          </p:cNvPr>
          <p:cNvSpPr txBox="1"/>
          <p:nvPr/>
        </p:nvSpPr>
        <p:spPr>
          <a:xfrm>
            <a:off x="2740086" y="4285314"/>
            <a:ext cx="831318" cy="369332"/>
          </a:xfrm>
          <a:prstGeom prst="rect">
            <a:avLst/>
          </a:prstGeom>
          <a:noFill/>
        </p:spPr>
        <p:txBody>
          <a:bodyPr wrap="none" rtlCol="0">
            <a:spAutoFit/>
          </a:bodyPr>
          <a:lstStyle/>
          <a:p>
            <a:r>
              <a:rPr lang="en-US" b="1" err="1"/>
              <a:t>rdtsc</a:t>
            </a:r>
            <a:r>
              <a:rPr lang="en-US" b="1"/>
              <a:t>()</a:t>
            </a:r>
          </a:p>
        </p:txBody>
      </p:sp>
      <p:sp>
        <p:nvSpPr>
          <p:cNvPr id="21" name="Arrow: Down 20">
            <a:extLst>
              <a:ext uri="{FF2B5EF4-FFF2-40B4-BE49-F238E27FC236}">
                <a16:creationId xmlns:a16="http://schemas.microsoft.com/office/drawing/2014/main" id="{730050E7-E4B8-2EA8-F51C-502004AE25FD}"/>
              </a:ext>
            </a:extLst>
          </p:cNvPr>
          <p:cNvSpPr/>
          <p:nvPr/>
        </p:nvSpPr>
        <p:spPr>
          <a:xfrm rot="10800000">
            <a:off x="3372565" y="4697744"/>
            <a:ext cx="129921" cy="369332"/>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Down 21">
            <a:extLst>
              <a:ext uri="{FF2B5EF4-FFF2-40B4-BE49-F238E27FC236}">
                <a16:creationId xmlns:a16="http://schemas.microsoft.com/office/drawing/2014/main" id="{2D681ED6-CCA0-1ACB-2A3D-0942327B4663}"/>
              </a:ext>
            </a:extLst>
          </p:cNvPr>
          <p:cNvSpPr/>
          <p:nvPr/>
        </p:nvSpPr>
        <p:spPr>
          <a:xfrm rot="10800000">
            <a:off x="3705665" y="4697744"/>
            <a:ext cx="129921" cy="369332"/>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Down 22">
            <a:extLst>
              <a:ext uri="{FF2B5EF4-FFF2-40B4-BE49-F238E27FC236}">
                <a16:creationId xmlns:a16="http://schemas.microsoft.com/office/drawing/2014/main" id="{122997F1-935E-D40F-FCF9-DCA4D6905228}"/>
              </a:ext>
            </a:extLst>
          </p:cNvPr>
          <p:cNvSpPr/>
          <p:nvPr/>
        </p:nvSpPr>
        <p:spPr>
          <a:xfrm rot="10800000">
            <a:off x="4019832" y="4697744"/>
            <a:ext cx="129921" cy="369332"/>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row: Down 23">
            <a:extLst>
              <a:ext uri="{FF2B5EF4-FFF2-40B4-BE49-F238E27FC236}">
                <a16:creationId xmlns:a16="http://schemas.microsoft.com/office/drawing/2014/main" id="{8E2CB676-8F64-44D3-E548-66F51DB45FB5}"/>
              </a:ext>
            </a:extLst>
          </p:cNvPr>
          <p:cNvSpPr/>
          <p:nvPr/>
        </p:nvSpPr>
        <p:spPr>
          <a:xfrm rot="10800000">
            <a:off x="4306836" y="4697744"/>
            <a:ext cx="129921" cy="369332"/>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Rounded Corners 24">
            <a:extLst>
              <a:ext uri="{FF2B5EF4-FFF2-40B4-BE49-F238E27FC236}">
                <a16:creationId xmlns:a16="http://schemas.microsoft.com/office/drawing/2014/main" id="{7020B422-B1BB-FF37-1892-00B2A1AB6E92}"/>
              </a:ext>
            </a:extLst>
          </p:cNvPr>
          <p:cNvSpPr/>
          <p:nvPr/>
        </p:nvSpPr>
        <p:spPr>
          <a:xfrm>
            <a:off x="751904" y="4981037"/>
            <a:ext cx="2179320" cy="665922"/>
          </a:xfrm>
          <a:prstGeom prst="roundRect">
            <a:avLst/>
          </a:prstGeom>
          <a:pattFill prst="pct5">
            <a:fgClr>
              <a:srgbClr val="7030A0"/>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26" name="Rectangle: Rounded Corners 25">
            <a:extLst>
              <a:ext uri="{FF2B5EF4-FFF2-40B4-BE49-F238E27FC236}">
                <a16:creationId xmlns:a16="http://schemas.microsoft.com/office/drawing/2014/main" id="{736E5210-D04E-86C6-6706-EC6A0D82DCC0}"/>
              </a:ext>
            </a:extLst>
          </p:cNvPr>
          <p:cNvSpPr/>
          <p:nvPr/>
        </p:nvSpPr>
        <p:spPr>
          <a:xfrm>
            <a:off x="3069502" y="4981037"/>
            <a:ext cx="45967" cy="665922"/>
          </a:xfrm>
          <a:prstGeom prst="roundRect">
            <a:avLst>
              <a:gd name="adj" fmla="val 3851"/>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7" name="Rectangle: Rounded Corners 26">
            <a:extLst>
              <a:ext uri="{FF2B5EF4-FFF2-40B4-BE49-F238E27FC236}">
                <a16:creationId xmlns:a16="http://schemas.microsoft.com/office/drawing/2014/main" id="{BC4DC8B3-7115-A23E-3BF8-EEED11B554EE}"/>
              </a:ext>
            </a:extLst>
          </p:cNvPr>
          <p:cNvSpPr/>
          <p:nvPr/>
        </p:nvSpPr>
        <p:spPr>
          <a:xfrm>
            <a:off x="3413197" y="4988164"/>
            <a:ext cx="45967" cy="665922"/>
          </a:xfrm>
          <a:prstGeom prst="roundRect">
            <a:avLst>
              <a:gd name="adj" fmla="val 3851"/>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8" name="Rectangle: Rounded Corners 27">
            <a:extLst>
              <a:ext uri="{FF2B5EF4-FFF2-40B4-BE49-F238E27FC236}">
                <a16:creationId xmlns:a16="http://schemas.microsoft.com/office/drawing/2014/main" id="{B7061A64-AA08-2092-C20D-916016430A3D}"/>
              </a:ext>
            </a:extLst>
          </p:cNvPr>
          <p:cNvSpPr/>
          <p:nvPr/>
        </p:nvSpPr>
        <p:spPr>
          <a:xfrm>
            <a:off x="3749143" y="4969792"/>
            <a:ext cx="45967" cy="665922"/>
          </a:xfrm>
          <a:prstGeom prst="roundRect">
            <a:avLst>
              <a:gd name="adj" fmla="val 3851"/>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9" name="Rectangle: Rounded Corners 28">
            <a:extLst>
              <a:ext uri="{FF2B5EF4-FFF2-40B4-BE49-F238E27FC236}">
                <a16:creationId xmlns:a16="http://schemas.microsoft.com/office/drawing/2014/main" id="{26F0B18C-FF26-6C16-BEE4-ACF6A646878F}"/>
              </a:ext>
            </a:extLst>
          </p:cNvPr>
          <p:cNvSpPr/>
          <p:nvPr/>
        </p:nvSpPr>
        <p:spPr>
          <a:xfrm>
            <a:off x="4069697" y="4988164"/>
            <a:ext cx="45967" cy="665922"/>
          </a:xfrm>
          <a:prstGeom prst="roundRect">
            <a:avLst>
              <a:gd name="adj" fmla="val 3851"/>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0" name="Rectangle: Rounded Corners 29">
            <a:extLst>
              <a:ext uri="{FF2B5EF4-FFF2-40B4-BE49-F238E27FC236}">
                <a16:creationId xmlns:a16="http://schemas.microsoft.com/office/drawing/2014/main" id="{1EE3AFB5-182F-515D-DC8F-D30741E49EF7}"/>
              </a:ext>
            </a:extLst>
          </p:cNvPr>
          <p:cNvSpPr/>
          <p:nvPr/>
        </p:nvSpPr>
        <p:spPr>
          <a:xfrm>
            <a:off x="4351063" y="4988164"/>
            <a:ext cx="45967" cy="665922"/>
          </a:xfrm>
          <a:prstGeom prst="roundRect">
            <a:avLst>
              <a:gd name="adj" fmla="val 3851"/>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1068694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left)">
                                      <p:cBhvr>
                                        <p:cTn id="7" dur="500"/>
                                        <p:tgtEl>
                                          <p:spTgt spid="2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left)">
                                      <p:cBhvr>
                                        <p:cTn id="11" dur="500"/>
                                        <p:tgtEl>
                                          <p:spTgt spid="9"/>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wipe(left)">
                                      <p:cBhvr>
                                        <p:cTn id="15" dur="500"/>
                                        <p:tgtEl>
                                          <p:spTgt spid="26"/>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wipe(left)">
                                      <p:cBhvr>
                                        <p:cTn id="19" dur="500"/>
                                        <p:tgtEl>
                                          <p:spTgt spid="19"/>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500"/>
                                        <p:tgtEl>
                                          <p:spTgt spid="20"/>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wipe(left)">
                                      <p:cBhvr>
                                        <p:cTn id="27" dur="500"/>
                                        <p:tgtEl>
                                          <p:spTgt spid="27"/>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wipe(left)">
                                      <p:cBhvr>
                                        <p:cTn id="31" dur="500"/>
                                        <p:tgtEl>
                                          <p:spTgt spid="21"/>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wipe(left)">
                                      <p:cBhvr>
                                        <p:cTn id="35" dur="500"/>
                                        <p:tgtEl>
                                          <p:spTgt spid="28"/>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wipe(left)">
                                      <p:cBhvr>
                                        <p:cTn id="39" dur="500"/>
                                        <p:tgtEl>
                                          <p:spTgt spid="22"/>
                                        </p:tgtEl>
                                      </p:cBhvr>
                                    </p:animEffect>
                                  </p:childTnLst>
                                </p:cTn>
                              </p:par>
                            </p:childTnLst>
                          </p:cTn>
                        </p:par>
                        <p:par>
                          <p:cTn id="40" fill="hold">
                            <p:stCondLst>
                              <p:cond delay="4500"/>
                            </p:stCondLst>
                            <p:childTnLst>
                              <p:par>
                                <p:cTn id="41" presetID="22" presetClass="entr" presetSubtype="8" fill="hold" grpId="0" nodeType="after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wipe(left)">
                                      <p:cBhvr>
                                        <p:cTn id="43" dur="500"/>
                                        <p:tgtEl>
                                          <p:spTgt spid="29"/>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left)">
                                      <p:cBhvr>
                                        <p:cTn id="47" dur="500"/>
                                        <p:tgtEl>
                                          <p:spTgt spid="23"/>
                                        </p:tgtEl>
                                      </p:cBhvr>
                                    </p:animEffect>
                                  </p:childTnLst>
                                </p:cTn>
                              </p:par>
                            </p:childTnLst>
                          </p:cTn>
                        </p:par>
                        <p:par>
                          <p:cTn id="48" fill="hold">
                            <p:stCondLst>
                              <p:cond delay="5500"/>
                            </p:stCondLst>
                            <p:childTnLst>
                              <p:par>
                                <p:cTn id="49" presetID="22" presetClass="entr" presetSubtype="8" fill="hold" grpId="0" nodeType="afterEffect">
                                  <p:stCondLst>
                                    <p:cond delay="0"/>
                                  </p:stCondLst>
                                  <p:childTnLst>
                                    <p:set>
                                      <p:cBhvr>
                                        <p:cTn id="50" dur="1" fill="hold">
                                          <p:stCondLst>
                                            <p:cond delay="0"/>
                                          </p:stCondLst>
                                        </p:cTn>
                                        <p:tgtEl>
                                          <p:spTgt spid="30"/>
                                        </p:tgtEl>
                                        <p:attrNameLst>
                                          <p:attrName>style.visibility</p:attrName>
                                        </p:attrNameLst>
                                      </p:cBhvr>
                                      <p:to>
                                        <p:strVal val="visible"/>
                                      </p:to>
                                    </p:set>
                                    <p:animEffect transition="in" filter="wipe(left)">
                                      <p:cBhvr>
                                        <p:cTn id="51" dur="500"/>
                                        <p:tgtEl>
                                          <p:spTgt spid="30"/>
                                        </p:tgtEl>
                                      </p:cBhvr>
                                    </p:animEffect>
                                  </p:childTnLst>
                                </p:cTn>
                              </p:par>
                            </p:childTnLst>
                          </p:cTn>
                        </p:par>
                        <p:par>
                          <p:cTn id="52" fill="hold">
                            <p:stCondLst>
                              <p:cond delay="6000"/>
                            </p:stCondLst>
                            <p:childTnLst>
                              <p:par>
                                <p:cTn id="53" presetID="22" presetClass="entr" presetSubtype="8" fill="hold" grpId="0" nodeType="after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wipe(left)">
                                      <p:cBhvr>
                                        <p:cTn id="55" dur="500"/>
                                        <p:tgtEl>
                                          <p:spTgt spid="24"/>
                                        </p:tgtEl>
                                      </p:cBhvr>
                                    </p:animEffect>
                                  </p:childTnLst>
                                </p:cTn>
                              </p:par>
                            </p:childTnLst>
                          </p:cTn>
                        </p:par>
                        <p:par>
                          <p:cTn id="56" fill="hold">
                            <p:stCondLst>
                              <p:cond delay="6500"/>
                            </p:stCondLst>
                            <p:childTnLst>
                              <p:par>
                                <p:cTn id="57" presetID="22" presetClass="entr" presetSubtype="8" fill="hold" grpId="0" nodeType="afterEffect">
                                  <p:stCondLst>
                                    <p:cond delay="0"/>
                                  </p:stCondLst>
                                  <p:childTnLst>
                                    <p:set>
                                      <p:cBhvr>
                                        <p:cTn id="58" dur="1" fill="hold">
                                          <p:stCondLst>
                                            <p:cond delay="0"/>
                                          </p:stCondLst>
                                        </p:cTn>
                                        <p:tgtEl>
                                          <p:spTgt spid="10"/>
                                        </p:tgtEl>
                                        <p:attrNameLst>
                                          <p:attrName>style.visibility</p:attrName>
                                        </p:attrNameLst>
                                      </p:cBhvr>
                                      <p:to>
                                        <p:strVal val="visible"/>
                                      </p:to>
                                    </p:set>
                                    <p:animEffect transition="in" filter="wipe(left)">
                                      <p:cBhvr>
                                        <p:cTn id="59" dur="500"/>
                                        <p:tgtEl>
                                          <p:spTgt spid="10"/>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5"/>
                                        </p:tgtEl>
                                        <p:attrNameLst>
                                          <p:attrName>style.visibility</p:attrName>
                                        </p:attrNameLst>
                                      </p:cBhvr>
                                      <p:to>
                                        <p:strVal val="visible"/>
                                      </p:to>
                                    </p:set>
                                    <p:animEffect transition="in" filter="fade">
                                      <p:cBhvr>
                                        <p:cTn id="6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9" grpId="0" animBg="1"/>
      <p:bldP spid="20" grpId="0"/>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a:extLst>
                  <a:ext uri="{FF2B5EF4-FFF2-40B4-BE49-F238E27FC236}">
                    <a16:creationId xmlns:a16="http://schemas.microsoft.com/office/drawing/2014/main" id="{EC0A84CD-F7A8-ABCC-0663-6468261F539A}"/>
                  </a:ext>
                </a:extLst>
              </p:cNvPr>
              <p:cNvSpPr>
                <a:spLocks noGrp="1"/>
              </p:cNvSpPr>
              <p:nvPr>
                <p:ph type="title"/>
              </p:nvPr>
            </p:nvSpPr>
            <p:spPr>
              <a:xfrm>
                <a:off x="838200" y="304803"/>
                <a:ext cx="10515600" cy="550330"/>
              </a:xfrm>
            </p:spPr>
            <p:txBody>
              <a:bodyPr/>
              <a:lstStyle/>
              <a:p>
                <a:r>
                  <a:rPr lang="en-US" sz="3200"/>
                  <a:t>Source of overhead, sync inter thread communications </a:t>
                </a:r>
                <a14:m>
                  <m:oMath xmlns:m="http://schemas.openxmlformats.org/officeDocument/2006/math">
                    <m:d>
                      <m:dPr>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𝐶</m:t>
                            </m:r>
                          </m:e>
                          <m:sub>
                            <m:r>
                              <a:rPr lang="en-US" sz="3200" b="0" i="1" smtClean="0">
                                <a:latin typeface="Cambria Math" panose="02040503050406030204" pitchFamily="18" charset="0"/>
                              </a:rPr>
                              <m:t>𝑝𝑟𝑒</m:t>
                            </m:r>
                          </m:sub>
                        </m:sSub>
                      </m:e>
                    </m:d>
                  </m:oMath>
                </a14:m>
                <a:endParaRPr lang="en-US" sz="3200"/>
              </a:p>
            </p:txBody>
          </p:sp>
        </mc:Choice>
        <mc:Fallback>
          <p:sp>
            <p:nvSpPr>
              <p:cNvPr id="2" name="Title 1">
                <a:extLst>
                  <a:ext uri="{FF2B5EF4-FFF2-40B4-BE49-F238E27FC236}">
                    <a16:creationId xmlns:a16="http://schemas.microsoft.com/office/drawing/2014/main" id="{EC0A84CD-F7A8-ABCC-0663-6468261F539A}"/>
                  </a:ext>
                </a:extLst>
              </p:cNvPr>
              <p:cNvSpPr>
                <a:spLocks noGrp="1" noRot="1" noChangeAspect="1" noMove="1" noResize="1" noEditPoints="1" noAdjustHandles="1" noChangeArrowheads="1" noChangeShapeType="1" noTextEdit="1"/>
              </p:cNvSpPr>
              <p:nvPr>
                <p:ph type="title"/>
              </p:nvPr>
            </p:nvSpPr>
            <p:spPr>
              <a:xfrm>
                <a:off x="838200" y="304803"/>
                <a:ext cx="10515600" cy="550330"/>
              </a:xfrm>
              <a:blipFill>
                <a:blip r:embed="rId2"/>
                <a:stretch>
                  <a:fillRect l="-1507" t="-20000" b="-36667"/>
                </a:stretch>
              </a:blipFill>
            </p:spPr>
            <p:txBody>
              <a:bodyPr/>
              <a:lstStyle/>
              <a:p>
                <a:r>
                  <a:rPr lang="en-US">
                    <a:noFill/>
                  </a:rPr>
                  <a:t> </a:t>
                </a:r>
              </a:p>
            </p:txBody>
          </p:sp>
        </mc:Fallback>
      </mc:AlternateContent>
      <p:sp>
        <p:nvSpPr>
          <p:cNvPr id="3" name="Content Placeholder 2">
            <a:extLst>
              <a:ext uri="{FF2B5EF4-FFF2-40B4-BE49-F238E27FC236}">
                <a16:creationId xmlns:a16="http://schemas.microsoft.com/office/drawing/2014/main" id="{8F344D8F-332A-C478-41E5-C0AD5B7C01AD}"/>
              </a:ext>
            </a:extLst>
          </p:cNvPr>
          <p:cNvSpPr>
            <a:spLocks noGrp="1"/>
          </p:cNvSpPr>
          <p:nvPr>
            <p:ph sz="quarter" idx="13"/>
          </p:nvPr>
        </p:nvSpPr>
        <p:spPr>
          <a:xfrm>
            <a:off x="838200" y="855134"/>
            <a:ext cx="10515600" cy="3068683"/>
          </a:xfrm>
        </p:spPr>
        <p:txBody>
          <a:bodyPr>
            <a:normAutofit/>
          </a:bodyPr>
          <a:lstStyle/>
          <a:p>
            <a:r>
              <a:rPr lang="en-US"/>
              <a:t>Each thread worker first finish processing the current request, then pull the next request from the dispatcher.</a:t>
            </a:r>
          </a:p>
          <a:p>
            <a:r>
              <a:rPr lang="en-US"/>
              <a:t>To avoid concurrency issues when multiple workers pulling from the dispatcher, implement a single queue as follows: </a:t>
            </a:r>
          </a:p>
          <a:p>
            <a:pPr marL="800100" lvl="1" indent="-342900">
              <a:buAutoNum type="arabicParenBoth"/>
            </a:pPr>
            <a:r>
              <a:rPr lang="en-US"/>
              <a:t>Workers set a flag when finishing a request, then poll a dedicated cache line for a new request</a:t>
            </a:r>
          </a:p>
          <a:p>
            <a:pPr marL="800100" lvl="1" indent="-342900">
              <a:buAutoNum type="arabicParenBoth"/>
            </a:pPr>
            <a:r>
              <a:rPr lang="en-US"/>
              <a:t>The dispatcher continuously polls the workers flags and send a new request as soon as a flag is set</a:t>
            </a:r>
          </a:p>
          <a:p>
            <a:r>
              <a:rPr lang="en-US"/>
              <a:t>This will result into wasted </a:t>
            </a:r>
            <a:r>
              <a:rPr lang="en-US" b="1"/>
              <a:t>CPU cycles since workers are idle </a:t>
            </a:r>
            <a:r>
              <a:rPr lang="en-US"/>
              <a:t>until dispatcher sends them a new request (+400 cycles)</a:t>
            </a:r>
          </a:p>
          <a:p>
            <a:endParaRPr lang="en-US"/>
          </a:p>
        </p:txBody>
      </p:sp>
      <p:pic>
        <p:nvPicPr>
          <p:cNvPr id="6" name="Picture 5">
            <a:extLst>
              <a:ext uri="{FF2B5EF4-FFF2-40B4-BE49-F238E27FC236}">
                <a16:creationId xmlns:a16="http://schemas.microsoft.com/office/drawing/2014/main" id="{7C655754-3A51-2880-4108-D3683D5C0E78}"/>
              </a:ext>
            </a:extLst>
          </p:cNvPr>
          <p:cNvPicPr>
            <a:picLocks noChangeAspect="1"/>
          </p:cNvPicPr>
          <p:nvPr/>
        </p:nvPicPr>
        <p:blipFill>
          <a:blip r:embed="rId3"/>
          <a:stretch>
            <a:fillRect/>
          </a:stretch>
        </p:blipFill>
        <p:spPr>
          <a:xfrm>
            <a:off x="6757653" y="3831852"/>
            <a:ext cx="5072524" cy="2891813"/>
          </a:xfrm>
          <a:prstGeom prst="rect">
            <a:avLst/>
          </a:prstGeom>
        </p:spPr>
      </p:pic>
      <p:sp>
        <p:nvSpPr>
          <p:cNvPr id="7" name="Rectangle: Rounded Corners 6">
            <a:extLst>
              <a:ext uri="{FF2B5EF4-FFF2-40B4-BE49-F238E27FC236}">
                <a16:creationId xmlns:a16="http://schemas.microsoft.com/office/drawing/2014/main" id="{CE5D5E20-BF8D-F455-5ACB-45A325781A6F}"/>
              </a:ext>
            </a:extLst>
          </p:cNvPr>
          <p:cNvSpPr/>
          <p:nvPr/>
        </p:nvSpPr>
        <p:spPr>
          <a:xfrm>
            <a:off x="2276743" y="4793867"/>
            <a:ext cx="3077714"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9" name="Rectangle: Rounded Corners 8">
            <a:extLst>
              <a:ext uri="{FF2B5EF4-FFF2-40B4-BE49-F238E27FC236}">
                <a16:creationId xmlns:a16="http://schemas.microsoft.com/office/drawing/2014/main" id="{D78B6A7E-133F-9D72-C459-B314C0CBA10B}"/>
              </a:ext>
            </a:extLst>
          </p:cNvPr>
          <p:cNvSpPr/>
          <p:nvPr/>
        </p:nvSpPr>
        <p:spPr>
          <a:xfrm>
            <a:off x="3032566" y="4797238"/>
            <a:ext cx="392737" cy="665922"/>
          </a:xfrm>
          <a:prstGeom prst="roundRect">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en-US" b="1"/>
              <a:t>T1</a:t>
            </a:r>
          </a:p>
        </p:txBody>
      </p:sp>
      <p:sp>
        <p:nvSpPr>
          <p:cNvPr id="10" name="Rectangle: Rounded Corners 9">
            <a:extLst>
              <a:ext uri="{FF2B5EF4-FFF2-40B4-BE49-F238E27FC236}">
                <a16:creationId xmlns:a16="http://schemas.microsoft.com/office/drawing/2014/main" id="{AC9463E2-AFC8-FEA7-6949-9E975EBF84C9}"/>
              </a:ext>
            </a:extLst>
          </p:cNvPr>
          <p:cNvSpPr/>
          <p:nvPr/>
        </p:nvSpPr>
        <p:spPr>
          <a:xfrm>
            <a:off x="4553251" y="4789117"/>
            <a:ext cx="801205" cy="665922"/>
          </a:xfrm>
          <a:prstGeom prst="roundRect">
            <a:avLst>
              <a:gd name="adj" fmla="val 3851"/>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T2</a:t>
            </a:r>
          </a:p>
        </p:txBody>
      </p:sp>
      <p:cxnSp>
        <p:nvCxnSpPr>
          <p:cNvPr id="14" name="Straight Arrow Connector 13">
            <a:extLst>
              <a:ext uri="{FF2B5EF4-FFF2-40B4-BE49-F238E27FC236}">
                <a16:creationId xmlns:a16="http://schemas.microsoft.com/office/drawing/2014/main" id="{AA4E9621-B51F-FF5D-BA97-9215C7FAE7FE}"/>
              </a:ext>
            </a:extLst>
          </p:cNvPr>
          <p:cNvCxnSpPr>
            <a:cxnSpLocks/>
          </p:cNvCxnSpPr>
          <p:nvPr/>
        </p:nvCxnSpPr>
        <p:spPr>
          <a:xfrm>
            <a:off x="2365294" y="5631736"/>
            <a:ext cx="2989162"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5" name="TextBox 14">
            <a:extLst>
              <a:ext uri="{FF2B5EF4-FFF2-40B4-BE49-F238E27FC236}">
                <a16:creationId xmlns:a16="http://schemas.microsoft.com/office/drawing/2014/main" id="{B0BC29B1-A024-C514-0963-F9FEED06A296}"/>
              </a:ext>
            </a:extLst>
          </p:cNvPr>
          <p:cNvSpPr txBox="1"/>
          <p:nvPr/>
        </p:nvSpPr>
        <p:spPr>
          <a:xfrm>
            <a:off x="3508464" y="5633534"/>
            <a:ext cx="702821" cy="369332"/>
          </a:xfrm>
          <a:prstGeom prst="rect">
            <a:avLst/>
          </a:prstGeom>
          <a:noFill/>
        </p:spPr>
        <p:txBody>
          <a:bodyPr wrap="none" rtlCol="0">
            <a:spAutoFit/>
          </a:bodyPr>
          <a:lstStyle/>
          <a:p>
            <a:r>
              <a:rPr lang="en-US" b="1"/>
              <a:t>Time</a:t>
            </a:r>
          </a:p>
        </p:txBody>
      </p:sp>
      <p:sp>
        <p:nvSpPr>
          <p:cNvPr id="21" name="Rectangle: Rounded Corners 20">
            <a:extLst>
              <a:ext uri="{FF2B5EF4-FFF2-40B4-BE49-F238E27FC236}">
                <a16:creationId xmlns:a16="http://schemas.microsoft.com/office/drawing/2014/main" id="{D1FD4538-2750-03AF-84B9-42232CE7E44D}"/>
              </a:ext>
            </a:extLst>
          </p:cNvPr>
          <p:cNvSpPr/>
          <p:nvPr/>
        </p:nvSpPr>
        <p:spPr>
          <a:xfrm>
            <a:off x="3425304" y="4799036"/>
            <a:ext cx="1129137" cy="665922"/>
          </a:xfrm>
          <a:prstGeom prst="roundRect">
            <a:avLst>
              <a:gd name="adj" fmla="val 3851"/>
            </a:avLst>
          </a:prstGeom>
          <a:pattFill prst="ltUpDiag">
            <a:fgClr>
              <a:schemeClr val="bg2">
                <a:lumMod val="50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875587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wipe(left)">
                                      <p:cBhvr>
                                        <p:cTn id="11" dur="500"/>
                                        <p:tgtEl>
                                          <p:spTgt spid="21"/>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2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a:extLst>
                  <a:ext uri="{FF2B5EF4-FFF2-40B4-BE49-F238E27FC236}">
                    <a16:creationId xmlns:a16="http://schemas.microsoft.com/office/drawing/2014/main" id="{71C54FA3-B8C4-2A45-225B-F4EC43A0D551}"/>
                  </a:ext>
                </a:extLst>
              </p:cNvPr>
              <p:cNvSpPr>
                <a:spLocks noGrp="1"/>
              </p:cNvSpPr>
              <p:nvPr>
                <p:ph type="title"/>
              </p:nvPr>
            </p:nvSpPr>
            <p:spPr>
              <a:xfrm>
                <a:off x="838200" y="365126"/>
                <a:ext cx="10515600" cy="659342"/>
              </a:xfrm>
            </p:spPr>
            <p:txBody>
              <a:bodyPr/>
              <a:lstStyle/>
              <a:p>
                <a:r>
                  <a:rPr lang="en-US" sz="3800"/>
                  <a:t>Source of overhead, Dedicated Dispatcher </a:t>
                </a:r>
                <a14:m>
                  <m:oMath xmlns:m="http://schemas.openxmlformats.org/officeDocument/2006/math">
                    <m:d>
                      <m:dPr>
                        <m:ctrlPr>
                          <a:rPr lang="en-US" sz="3800" b="0" i="1" dirty="0" smtClean="0">
                            <a:latin typeface="Cambria Math" panose="02040503050406030204" pitchFamily="18" charset="0"/>
                          </a:rPr>
                        </m:ctrlPr>
                      </m:dPr>
                      <m:e>
                        <m:sSub>
                          <m:sSubPr>
                            <m:ctrlPr>
                              <a:rPr lang="en-US" sz="3800" b="0" i="1" dirty="0" smtClean="0">
                                <a:latin typeface="Cambria Math" panose="02040503050406030204" pitchFamily="18" charset="0"/>
                              </a:rPr>
                            </m:ctrlPr>
                          </m:sSubPr>
                          <m:e>
                            <m:r>
                              <a:rPr lang="en-US" sz="3800" i="1" dirty="0" err="1" smtClean="0">
                                <a:latin typeface="Cambria Math" panose="02040503050406030204" pitchFamily="18" charset="0"/>
                              </a:rPr>
                              <m:t>𝐶</m:t>
                            </m:r>
                          </m:e>
                          <m:sub>
                            <m:r>
                              <a:rPr lang="en-US" sz="3800" i="1" dirty="0" err="1" smtClean="0">
                                <a:latin typeface="Cambria Math" panose="02040503050406030204" pitchFamily="18" charset="0"/>
                              </a:rPr>
                              <m:t>𝑓𝑖𝑛</m:t>
                            </m:r>
                          </m:sub>
                        </m:sSub>
                      </m:e>
                    </m:d>
                  </m:oMath>
                </a14:m>
                <a:endParaRPr lang="en-US" sz="3800"/>
              </a:p>
            </p:txBody>
          </p:sp>
        </mc:Choice>
        <mc:Fallback>
          <p:sp>
            <p:nvSpPr>
              <p:cNvPr id="2" name="Title 1">
                <a:extLst>
                  <a:ext uri="{FF2B5EF4-FFF2-40B4-BE49-F238E27FC236}">
                    <a16:creationId xmlns:a16="http://schemas.microsoft.com/office/drawing/2014/main" id="{71C54FA3-B8C4-2A45-225B-F4EC43A0D551}"/>
                  </a:ext>
                </a:extLst>
              </p:cNvPr>
              <p:cNvSpPr>
                <a:spLocks noGrp="1" noRot="1" noChangeAspect="1" noMove="1" noResize="1" noEditPoints="1" noAdjustHandles="1" noChangeArrowheads="1" noChangeShapeType="1" noTextEdit="1"/>
              </p:cNvSpPr>
              <p:nvPr>
                <p:ph type="title"/>
              </p:nvPr>
            </p:nvSpPr>
            <p:spPr>
              <a:xfrm>
                <a:off x="838200" y="365126"/>
                <a:ext cx="10515600" cy="659342"/>
              </a:xfrm>
              <a:blipFill>
                <a:blip r:embed="rId2"/>
                <a:stretch>
                  <a:fillRect l="-1913" t="-20370" b="-34259"/>
                </a:stretch>
              </a:blipFill>
            </p:spPr>
            <p:txBody>
              <a:bodyPr/>
              <a:lstStyle/>
              <a:p>
                <a:r>
                  <a:rPr lang="en-US">
                    <a:noFill/>
                  </a:rPr>
                  <a:t> </a:t>
                </a:r>
              </a:p>
            </p:txBody>
          </p:sp>
        </mc:Fallback>
      </mc:AlternateContent>
      <p:sp>
        <p:nvSpPr>
          <p:cNvPr id="3" name="Content Placeholder 2">
            <a:extLst>
              <a:ext uri="{FF2B5EF4-FFF2-40B4-BE49-F238E27FC236}">
                <a16:creationId xmlns:a16="http://schemas.microsoft.com/office/drawing/2014/main" id="{20ABF57D-4E27-F457-308B-F6ABF39A380D}"/>
              </a:ext>
            </a:extLst>
          </p:cNvPr>
          <p:cNvSpPr>
            <a:spLocks noGrp="1"/>
          </p:cNvSpPr>
          <p:nvPr>
            <p:ph sz="half" idx="1"/>
          </p:nvPr>
        </p:nvSpPr>
        <p:spPr>
          <a:xfrm>
            <a:off x="838201" y="1166283"/>
            <a:ext cx="10515599" cy="2779184"/>
          </a:xfrm>
        </p:spPr>
        <p:txBody>
          <a:bodyPr>
            <a:normAutofit lnSpcReduction="10000"/>
          </a:bodyPr>
          <a:lstStyle/>
          <a:p>
            <a:r>
              <a:rPr lang="en-US" b="1"/>
              <a:t>Dedicated dispatcher</a:t>
            </a:r>
            <a:r>
              <a:rPr lang="en-US"/>
              <a:t> does not run application logic even when idle. Dedicating 1 core in a large server does not impact throughput, but has a serious impact for Virtual Machines (VMs).</a:t>
            </a:r>
          </a:p>
          <a:p>
            <a:r>
              <a:rPr lang="en-US"/>
              <a:t>For example:</a:t>
            </a:r>
          </a:p>
          <a:p>
            <a:pPr marL="0" lvl="1" indent="0">
              <a:buNone/>
            </a:pPr>
            <a:r>
              <a:rPr lang="en-US"/>
              <a:t>	16 cores = 1 dispatcher + 15 worker threads</a:t>
            </a:r>
          </a:p>
          <a:p>
            <a:pPr marL="0" lvl="1" indent="0">
              <a:buNone/>
            </a:pPr>
            <a:r>
              <a:rPr lang="en-US"/>
              <a:t>	serving same workload from a 4-vCPU VM in the cloud, dispatcher only serves 3 workers</a:t>
            </a:r>
          </a:p>
          <a:p>
            <a:pPr marL="0" lvl="1" indent="0">
              <a:buNone/>
            </a:pPr>
            <a:r>
              <a:rPr lang="en-US"/>
              <a:t>	result: dispatcher is idle 80% of the time</a:t>
            </a:r>
          </a:p>
          <a:p>
            <a:pPr marL="0" lvl="1" indent="0">
              <a:buNone/>
            </a:pPr>
            <a:r>
              <a:rPr lang="en-US"/>
              <a:t>	</a:t>
            </a:r>
          </a:p>
        </p:txBody>
      </p:sp>
      <p:sp>
        <p:nvSpPr>
          <p:cNvPr id="5" name="Rectangle: Rounded Corners 4">
            <a:extLst>
              <a:ext uri="{FF2B5EF4-FFF2-40B4-BE49-F238E27FC236}">
                <a16:creationId xmlns:a16="http://schemas.microsoft.com/office/drawing/2014/main" id="{F75106C0-7AB1-85B8-5DD3-AB73214B9729}"/>
              </a:ext>
            </a:extLst>
          </p:cNvPr>
          <p:cNvSpPr/>
          <p:nvPr/>
        </p:nvSpPr>
        <p:spPr>
          <a:xfrm>
            <a:off x="3540186" y="5118958"/>
            <a:ext cx="5666807"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6" name="Rectangle: Rounded Corners 5">
            <a:extLst>
              <a:ext uri="{FF2B5EF4-FFF2-40B4-BE49-F238E27FC236}">
                <a16:creationId xmlns:a16="http://schemas.microsoft.com/office/drawing/2014/main" id="{126E5A72-1EA9-F26B-CDD4-BA2A9B94852C}"/>
              </a:ext>
            </a:extLst>
          </p:cNvPr>
          <p:cNvSpPr/>
          <p:nvPr/>
        </p:nvSpPr>
        <p:spPr>
          <a:xfrm>
            <a:off x="3540187" y="5118958"/>
            <a:ext cx="840010"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b="1"/>
              <a:t>T0</a:t>
            </a:r>
          </a:p>
        </p:txBody>
      </p:sp>
      <p:sp>
        <p:nvSpPr>
          <p:cNvPr id="7" name="Rectangle: Rounded Corners 6">
            <a:extLst>
              <a:ext uri="{FF2B5EF4-FFF2-40B4-BE49-F238E27FC236}">
                <a16:creationId xmlns:a16="http://schemas.microsoft.com/office/drawing/2014/main" id="{356CD4DD-53C1-81CD-4406-B28A7247C6B7}"/>
              </a:ext>
            </a:extLst>
          </p:cNvPr>
          <p:cNvSpPr/>
          <p:nvPr/>
        </p:nvSpPr>
        <p:spPr>
          <a:xfrm>
            <a:off x="4315439" y="5118958"/>
            <a:ext cx="438909" cy="665922"/>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en-US" b="1"/>
              <a:t>T1</a:t>
            </a:r>
          </a:p>
        </p:txBody>
      </p:sp>
      <p:sp>
        <p:nvSpPr>
          <p:cNvPr id="8" name="Rectangle: Rounded Corners 7">
            <a:extLst>
              <a:ext uri="{FF2B5EF4-FFF2-40B4-BE49-F238E27FC236}">
                <a16:creationId xmlns:a16="http://schemas.microsoft.com/office/drawing/2014/main" id="{93708812-EB58-228A-BC7F-4FFCF9FF0367}"/>
              </a:ext>
            </a:extLst>
          </p:cNvPr>
          <p:cNvSpPr/>
          <p:nvPr/>
        </p:nvSpPr>
        <p:spPr>
          <a:xfrm>
            <a:off x="4768884" y="5116583"/>
            <a:ext cx="869785" cy="665922"/>
          </a:xfrm>
          <a:prstGeom prst="roundRect">
            <a:avLst>
              <a:gd name="adj" fmla="val 3851"/>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T2</a:t>
            </a:r>
          </a:p>
        </p:txBody>
      </p:sp>
      <p:sp>
        <p:nvSpPr>
          <p:cNvPr id="9" name="Rectangle: Rounded Corners 8">
            <a:extLst>
              <a:ext uri="{FF2B5EF4-FFF2-40B4-BE49-F238E27FC236}">
                <a16:creationId xmlns:a16="http://schemas.microsoft.com/office/drawing/2014/main" id="{0FB583B6-108C-78DC-AC41-9D36759F20DF}"/>
              </a:ext>
            </a:extLst>
          </p:cNvPr>
          <p:cNvSpPr/>
          <p:nvPr/>
        </p:nvSpPr>
        <p:spPr>
          <a:xfrm>
            <a:off x="5653205" y="5116583"/>
            <a:ext cx="1716638" cy="665922"/>
          </a:xfrm>
          <a:prstGeom prst="roundRect">
            <a:avLst>
              <a:gd name="adj" fmla="val 0"/>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sp>
        <p:nvSpPr>
          <p:cNvPr id="10" name="Rectangle: Rounded Corners 9">
            <a:extLst>
              <a:ext uri="{FF2B5EF4-FFF2-40B4-BE49-F238E27FC236}">
                <a16:creationId xmlns:a16="http://schemas.microsoft.com/office/drawing/2014/main" id="{29AF057D-ECA2-9D62-4E3B-27EECB6C2577}"/>
              </a:ext>
            </a:extLst>
          </p:cNvPr>
          <p:cNvSpPr/>
          <p:nvPr/>
        </p:nvSpPr>
        <p:spPr>
          <a:xfrm>
            <a:off x="7384379" y="5114206"/>
            <a:ext cx="820971" cy="665922"/>
          </a:xfrm>
          <a:prstGeom prst="roundRect">
            <a:avLst>
              <a:gd name="adj" fmla="val 0"/>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T3</a:t>
            </a:r>
          </a:p>
        </p:txBody>
      </p:sp>
      <p:sp>
        <p:nvSpPr>
          <p:cNvPr id="11" name="Rectangle: Rounded Corners 10">
            <a:extLst>
              <a:ext uri="{FF2B5EF4-FFF2-40B4-BE49-F238E27FC236}">
                <a16:creationId xmlns:a16="http://schemas.microsoft.com/office/drawing/2014/main" id="{DFAB26D4-DF3C-75CB-7ED1-1EDF3D02DE03}"/>
              </a:ext>
            </a:extLst>
          </p:cNvPr>
          <p:cNvSpPr/>
          <p:nvPr/>
        </p:nvSpPr>
        <p:spPr>
          <a:xfrm>
            <a:off x="8205350" y="5116583"/>
            <a:ext cx="1001643" cy="6659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T0</a:t>
            </a:r>
          </a:p>
        </p:txBody>
      </p:sp>
      <p:cxnSp>
        <p:nvCxnSpPr>
          <p:cNvPr id="12" name="Straight Arrow Connector 11">
            <a:extLst>
              <a:ext uri="{FF2B5EF4-FFF2-40B4-BE49-F238E27FC236}">
                <a16:creationId xmlns:a16="http://schemas.microsoft.com/office/drawing/2014/main" id="{067BDD88-FD8E-9C1B-1815-D389623F3DC2}"/>
              </a:ext>
            </a:extLst>
          </p:cNvPr>
          <p:cNvCxnSpPr/>
          <p:nvPr/>
        </p:nvCxnSpPr>
        <p:spPr>
          <a:xfrm>
            <a:off x="3628738" y="5956827"/>
            <a:ext cx="5238822"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3" name="TextBox 12">
            <a:extLst>
              <a:ext uri="{FF2B5EF4-FFF2-40B4-BE49-F238E27FC236}">
                <a16:creationId xmlns:a16="http://schemas.microsoft.com/office/drawing/2014/main" id="{178BF194-2200-B697-7917-ED3E1E2B46BA}"/>
              </a:ext>
            </a:extLst>
          </p:cNvPr>
          <p:cNvSpPr txBox="1"/>
          <p:nvPr/>
        </p:nvSpPr>
        <p:spPr>
          <a:xfrm>
            <a:off x="5852462" y="5916264"/>
            <a:ext cx="702821" cy="369332"/>
          </a:xfrm>
          <a:prstGeom prst="rect">
            <a:avLst/>
          </a:prstGeom>
          <a:noFill/>
        </p:spPr>
        <p:txBody>
          <a:bodyPr wrap="none" rtlCol="0">
            <a:spAutoFit/>
          </a:bodyPr>
          <a:lstStyle/>
          <a:p>
            <a:r>
              <a:rPr lang="en-US" b="1"/>
              <a:t>Time</a:t>
            </a:r>
          </a:p>
        </p:txBody>
      </p:sp>
      <p:sp>
        <p:nvSpPr>
          <p:cNvPr id="19" name="Rectangle: Rounded Corners 18">
            <a:extLst>
              <a:ext uri="{FF2B5EF4-FFF2-40B4-BE49-F238E27FC236}">
                <a16:creationId xmlns:a16="http://schemas.microsoft.com/office/drawing/2014/main" id="{81D85D3A-36FC-626C-5D42-74E694738F60}"/>
              </a:ext>
            </a:extLst>
          </p:cNvPr>
          <p:cNvSpPr/>
          <p:nvPr/>
        </p:nvSpPr>
        <p:spPr>
          <a:xfrm>
            <a:off x="3540186" y="4257870"/>
            <a:ext cx="5666807" cy="66592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0" name="Rectangle: Rounded Corners 19">
            <a:extLst>
              <a:ext uri="{FF2B5EF4-FFF2-40B4-BE49-F238E27FC236}">
                <a16:creationId xmlns:a16="http://schemas.microsoft.com/office/drawing/2014/main" id="{BCC5D5DF-EC7F-0EA6-2C8C-8737B087909B}"/>
              </a:ext>
            </a:extLst>
          </p:cNvPr>
          <p:cNvSpPr/>
          <p:nvPr/>
        </p:nvSpPr>
        <p:spPr>
          <a:xfrm>
            <a:off x="3540187" y="4257870"/>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24" name="Rectangle: Rounded Corners 23">
            <a:extLst>
              <a:ext uri="{FF2B5EF4-FFF2-40B4-BE49-F238E27FC236}">
                <a16:creationId xmlns:a16="http://schemas.microsoft.com/office/drawing/2014/main" id="{BD46B1C5-D6C5-A7A0-0CA0-243D623EB793}"/>
              </a:ext>
            </a:extLst>
          </p:cNvPr>
          <p:cNvSpPr/>
          <p:nvPr/>
        </p:nvSpPr>
        <p:spPr>
          <a:xfrm>
            <a:off x="3716866" y="4257870"/>
            <a:ext cx="440127"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3" name="TextBox 32">
            <a:extLst>
              <a:ext uri="{FF2B5EF4-FFF2-40B4-BE49-F238E27FC236}">
                <a16:creationId xmlns:a16="http://schemas.microsoft.com/office/drawing/2014/main" id="{7953D3D1-DC9F-0A88-294E-067614D393D3}"/>
              </a:ext>
            </a:extLst>
          </p:cNvPr>
          <p:cNvSpPr txBox="1"/>
          <p:nvPr/>
        </p:nvSpPr>
        <p:spPr>
          <a:xfrm>
            <a:off x="2299425" y="5247112"/>
            <a:ext cx="976742" cy="400110"/>
          </a:xfrm>
          <a:prstGeom prst="rect">
            <a:avLst/>
          </a:prstGeom>
          <a:noFill/>
        </p:spPr>
        <p:txBody>
          <a:bodyPr wrap="none" rtlCol="0">
            <a:spAutoFit/>
          </a:bodyPr>
          <a:lstStyle/>
          <a:p>
            <a:r>
              <a:rPr lang="en-US" sz="2000" b="1"/>
              <a:t>worker</a:t>
            </a:r>
          </a:p>
        </p:txBody>
      </p:sp>
      <p:sp>
        <p:nvSpPr>
          <p:cNvPr id="34" name="TextBox 33">
            <a:extLst>
              <a:ext uri="{FF2B5EF4-FFF2-40B4-BE49-F238E27FC236}">
                <a16:creationId xmlns:a16="http://schemas.microsoft.com/office/drawing/2014/main" id="{513441A7-938D-2FB7-BD78-90CC67418F1B}"/>
              </a:ext>
            </a:extLst>
          </p:cNvPr>
          <p:cNvSpPr txBox="1"/>
          <p:nvPr/>
        </p:nvSpPr>
        <p:spPr>
          <a:xfrm>
            <a:off x="2109918" y="4386024"/>
            <a:ext cx="1406860" cy="400110"/>
          </a:xfrm>
          <a:prstGeom prst="rect">
            <a:avLst/>
          </a:prstGeom>
          <a:noFill/>
        </p:spPr>
        <p:txBody>
          <a:bodyPr wrap="none" rtlCol="0">
            <a:spAutoFit/>
          </a:bodyPr>
          <a:lstStyle/>
          <a:p>
            <a:r>
              <a:rPr lang="en-US" sz="2000" b="1"/>
              <a:t>dispatcher</a:t>
            </a:r>
          </a:p>
        </p:txBody>
      </p:sp>
      <p:sp>
        <p:nvSpPr>
          <p:cNvPr id="35" name="Rectangle: Rounded Corners 34">
            <a:extLst>
              <a:ext uri="{FF2B5EF4-FFF2-40B4-BE49-F238E27FC236}">
                <a16:creationId xmlns:a16="http://schemas.microsoft.com/office/drawing/2014/main" id="{81DC8DFB-B796-F8CE-E67F-BEA062699162}"/>
              </a:ext>
            </a:extLst>
          </p:cNvPr>
          <p:cNvSpPr/>
          <p:nvPr/>
        </p:nvSpPr>
        <p:spPr>
          <a:xfrm>
            <a:off x="4138760" y="4253118"/>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36" name="Rectangle: Rounded Corners 35">
            <a:extLst>
              <a:ext uri="{FF2B5EF4-FFF2-40B4-BE49-F238E27FC236}">
                <a16:creationId xmlns:a16="http://schemas.microsoft.com/office/drawing/2014/main" id="{2E21F3C1-E017-6367-F65A-7F6E9615990D}"/>
              </a:ext>
            </a:extLst>
          </p:cNvPr>
          <p:cNvSpPr/>
          <p:nvPr/>
        </p:nvSpPr>
        <p:spPr>
          <a:xfrm>
            <a:off x="4577669" y="4253118"/>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37" name="Rectangle: Rounded Corners 36">
            <a:extLst>
              <a:ext uri="{FF2B5EF4-FFF2-40B4-BE49-F238E27FC236}">
                <a16:creationId xmlns:a16="http://schemas.microsoft.com/office/drawing/2014/main" id="{B22B54A4-BFD8-FEE8-D19D-7EADDE69EF61}"/>
              </a:ext>
            </a:extLst>
          </p:cNvPr>
          <p:cNvSpPr/>
          <p:nvPr/>
        </p:nvSpPr>
        <p:spPr>
          <a:xfrm>
            <a:off x="5461990" y="4251684"/>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38" name="Rectangle: Rounded Corners 37">
            <a:extLst>
              <a:ext uri="{FF2B5EF4-FFF2-40B4-BE49-F238E27FC236}">
                <a16:creationId xmlns:a16="http://schemas.microsoft.com/office/drawing/2014/main" id="{224E0E8E-D5E9-6164-B2B9-D7B8C8E98C5C}"/>
              </a:ext>
            </a:extLst>
          </p:cNvPr>
          <p:cNvSpPr/>
          <p:nvPr/>
        </p:nvSpPr>
        <p:spPr>
          <a:xfrm>
            <a:off x="7211777" y="4251684"/>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39" name="Rectangle: Rounded Corners 38">
            <a:extLst>
              <a:ext uri="{FF2B5EF4-FFF2-40B4-BE49-F238E27FC236}">
                <a16:creationId xmlns:a16="http://schemas.microsoft.com/office/drawing/2014/main" id="{0001E040-0645-E8D7-6C21-82BCB6EC047B}"/>
              </a:ext>
            </a:extLst>
          </p:cNvPr>
          <p:cNvSpPr/>
          <p:nvPr/>
        </p:nvSpPr>
        <p:spPr>
          <a:xfrm>
            <a:off x="8028671" y="4251684"/>
            <a:ext cx="176679" cy="665922"/>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b="1"/>
          </a:p>
        </p:txBody>
      </p:sp>
      <p:sp>
        <p:nvSpPr>
          <p:cNvPr id="40" name="Rectangle: Rounded Corners 39">
            <a:extLst>
              <a:ext uri="{FF2B5EF4-FFF2-40B4-BE49-F238E27FC236}">
                <a16:creationId xmlns:a16="http://schemas.microsoft.com/office/drawing/2014/main" id="{223E15B1-3813-E7DB-30A8-34145AF91C33}"/>
              </a:ext>
            </a:extLst>
          </p:cNvPr>
          <p:cNvSpPr/>
          <p:nvPr/>
        </p:nvSpPr>
        <p:spPr>
          <a:xfrm>
            <a:off x="4308132" y="4248366"/>
            <a:ext cx="269537"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41" name="Rectangle: Rounded Corners 40">
            <a:extLst>
              <a:ext uri="{FF2B5EF4-FFF2-40B4-BE49-F238E27FC236}">
                <a16:creationId xmlns:a16="http://schemas.microsoft.com/office/drawing/2014/main" id="{AB58334D-E53D-A0A7-47C4-866E4796344C}"/>
              </a:ext>
            </a:extLst>
          </p:cNvPr>
          <p:cNvSpPr/>
          <p:nvPr/>
        </p:nvSpPr>
        <p:spPr>
          <a:xfrm>
            <a:off x="4754348" y="4248366"/>
            <a:ext cx="707641"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42" name="Rectangle: Rounded Corners 41">
            <a:extLst>
              <a:ext uri="{FF2B5EF4-FFF2-40B4-BE49-F238E27FC236}">
                <a16:creationId xmlns:a16="http://schemas.microsoft.com/office/drawing/2014/main" id="{B0D34656-5AB5-6C75-8B89-E54F628FAEC6}"/>
              </a:ext>
            </a:extLst>
          </p:cNvPr>
          <p:cNvSpPr/>
          <p:nvPr/>
        </p:nvSpPr>
        <p:spPr>
          <a:xfrm>
            <a:off x="5653205" y="4248366"/>
            <a:ext cx="1558571"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43" name="Rectangle: Rounded Corners 42">
            <a:extLst>
              <a:ext uri="{FF2B5EF4-FFF2-40B4-BE49-F238E27FC236}">
                <a16:creationId xmlns:a16="http://schemas.microsoft.com/office/drawing/2014/main" id="{41311EAB-BE18-FD39-806C-F2C689D983E9}"/>
              </a:ext>
            </a:extLst>
          </p:cNvPr>
          <p:cNvSpPr/>
          <p:nvPr/>
        </p:nvSpPr>
        <p:spPr>
          <a:xfrm>
            <a:off x="7394548" y="4248366"/>
            <a:ext cx="634123"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44" name="Rectangle: Rounded Corners 43">
            <a:extLst>
              <a:ext uri="{FF2B5EF4-FFF2-40B4-BE49-F238E27FC236}">
                <a16:creationId xmlns:a16="http://schemas.microsoft.com/office/drawing/2014/main" id="{F632C42D-7431-6829-43F9-484C569E0C3C}"/>
              </a:ext>
            </a:extLst>
          </p:cNvPr>
          <p:cNvSpPr/>
          <p:nvPr/>
        </p:nvSpPr>
        <p:spPr>
          <a:xfrm>
            <a:off x="8207632" y="4255002"/>
            <a:ext cx="999361" cy="665922"/>
          </a:xfrm>
          <a:prstGeom prst="roundRect">
            <a:avLst>
              <a:gd name="adj" fmla="val 3851"/>
            </a:avLst>
          </a:prstGeom>
          <a:pattFill prst="ltUpDiag">
            <a:fgClr>
              <a:schemeClr val="tx1"/>
            </a:fgClr>
            <a:bgClr>
              <a:schemeClr val="bg1"/>
            </a:bgClr>
          </a:patt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45" name="Arrow: Down 44">
            <a:extLst>
              <a:ext uri="{FF2B5EF4-FFF2-40B4-BE49-F238E27FC236}">
                <a16:creationId xmlns:a16="http://schemas.microsoft.com/office/drawing/2014/main" id="{E0EFD844-9C33-BE68-3862-8C619C75DCF1}"/>
              </a:ext>
            </a:extLst>
          </p:cNvPr>
          <p:cNvSpPr/>
          <p:nvPr/>
        </p:nvSpPr>
        <p:spPr>
          <a:xfrm>
            <a:off x="3590562" y="4914288"/>
            <a:ext cx="126304" cy="19991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Down 45">
            <a:extLst>
              <a:ext uri="{FF2B5EF4-FFF2-40B4-BE49-F238E27FC236}">
                <a16:creationId xmlns:a16="http://schemas.microsoft.com/office/drawing/2014/main" id="{9B8C3DAD-D90E-4A9E-834A-1FBDCED66E11}"/>
              </a:ext>
            </a:extLst>
          </p:cNvPr>
          <p:cNvSpPr/>
          <p:nvPr/>
        </p:nvSpPr>
        <p:spPr>
          <a:xfrm>
            <a:off x="4160715" y="4937782"/>
            <a:ext cx="126304" cy="19991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Arrow: Down 46">
            <a:extLst>
              <a:ext uri="{FF2B5EF4-FFF2-40B4-BE49-F238E27FC236}">
                <a16:creationId xmlns:a16="http://schemas.microsoft.com/office/drawing/2014/main" id="{07D91F26-2FF8-7298-04AE-5B76A7A58D69}"/>
              </a:ext>
            </a:extLst>
          </p:cNvPr>
          <p:cNvSpPr/>
          <p:nvPr/>
        </p:nvSpPr>
        <p:spPr>
          <a:xfrm>
            <a:off x="4610143" y="4928411"/>
            <a:ext cx="126304" cy="19991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Down 47">
            <a:extLst>
              <a:ext uri="{FF2B5EF4-FFF2-40B4-BE49-F238E27FC236}">
                <a16:creationId xmlns:a16="http://schemas.microsoft.com/office/drawing/2014/main" id="{73F936C4-E20D-EF9A-BF45-82CD534D8288}"/>
              </a:ext>
            </a:extLst>
          </p:cNvPr>
          <p:cNvSpPr/>
          <p:nvPr/>
        </p:nvSpPr>
        <p:spPr>
          <a:xfrm>
            <a:off x="5495094" y="4919981"/>
            <a:ext cx="126304" cy="19991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Arrow: Down 48">
            <a:extLst>
              <a:ext uri="{FF2B5EF4-FFF2-40B4-BE49-F238E27FC236}">
                <a16:creationId xmlns:a16="http://schemas.microsoft.com/office/drawing/2014/main" id="{24B988A1-99E5-FC66-91FD-6C283E93B398}"/>
              </a:ext>
            </a:extLst>
          </p:cNvPr>
          <p:cNvSpPr/>
          <p:nvPr/>
        </p:nvSpPr>
        <p:spPr>
          <a:xfrm>
            <a:off x="7239580" y="4928411"/>
            <a:ext cx="126304" cy="19991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Down 49">
            <a:extLst>
              <a:ext uri="{FF2B5EF4-FFF2-40B4-BE49-F238E27FC236}">
                <a16:creationId xmlns:a16="http://schemas.microsoft.com/office/drawing/2014/main" id="{B71B60CF-4D49-55AF-F417-ADD612BDFD38}"/>
              </a:ext>
            </a:extLst>
          </p:cNvPr>
          <p:cNvSpPr/>
          <p:nvPr/>
        </p:nvSpPr>
        <p:spPr>
          <a:xfrm>
            <a:off x="8034413" y="4911912"/>
            <a:ext cx="126304" cy="19991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81667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left)">
                                      <p:cBhvr>
                                        <p:cTn id="7" dur="500"/>
                                        <p:tgtEl>
                                          <p:spTgt spid="2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wipe(left)">
                                      <p:cBhvr>
                                        <p:cTn id="11" dur="500"/>
                                        <p:tgtEl>
                                          <p:spTgt spid="40"/>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wipe(left)">
                                      <p:cBhvr>
                                        <p:cTn id="15" dur="500"/>
                                        <p:tgtEl>
                                          <p:spTgt spid="41"/>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42"/>
                                        </p:tgtEl>
                                        <p:attrNameLst>
                                          <p:attrName>style.visibility</p:attrName>
                                        </p:attrNameLst>
                                      </p:cBhvr>
                                      <p:to>
                                        <p:strVal val="visible"/>
                                      </p:to>
                                    </p:set>
                                    <p:animEffect transition="in" filter="wipe(left)">
                                      <p:cBhvr>
                                        <p:cTn id="19" dur="500"/>
                                        <p:tgtEl>
                                          <p:spTgt spid="42"/>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wipe(left)">
                                      <p:cBhvr>
                                        <p:cTn id="23" dur="500"/>
                                        <p:tgtEl>
                                          <p:spTgt spid="43"/>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wipe(left)">
                                      <p:cBhvr>
                                        <p:cTn id="2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40" grpId="0" animBg="1"/>
      <p:bldP spid="41" grpId="0" animBg="1"/>
      <p:bldP spid="42" grpId="0" animBg="1"/>
      <p:bldP spid="43" grpId="0" animBg="1"/>
      <p:bldP spid="44" grpId="0" animBg="1"/>
    </p:bldLst>
  </p:timing>
</p:sld>
</file>

<file path=ppt/theme/theme1.xml><?xml version="1.0" encoding="utf-8"?>
<a:theme xmlns:a="http://schemas.openxmlformats.org/drawingml/2006/main" name="Custom">
  <a:themeElements>
    <a:clrScheme name="TM78504181">
      <a:dk1>
        <a:srgbClr val="000000"/>
      </a:dk1>
      <a:lt1>
        <a:srgbClr val="FFFFFF"/>
      </a:lt1>
      <a:dk2>
        <a:srgbClr val="FFF8F4"/>
      </a:dk2>
      <a:lt2>
        <a:srgbClr val="E8E8E8"/>
      </a:lt2>
      <a:accent1>
        <a:srgbClr val="EE7660"/>
      </a:accent1>
      <a:accent2>
        <a:srgbClr val="4D90EF"/>
      </a:accent2>
      <a:accent3>
        <a:srgbClr val="5B5160"/>
      </a:accent3>
      <a:accent4>
        <a:srgbClr val="2BC2B4"/>
      </a:accent4>
      <a:accent5>
        <a:srgbClr val="C097F8"/>
      </a:accent5>
      <a:accent6>
        <a:srgbClr val="FF9413"/>
      </a:accent6>
      <a:hlink>
        <a:srgbClr val="467886"/>
      </a:hlink>
      <a:folHlink>
        <a:srgbClr val="96607D"/>
      </a:folHlink>
    </a:clrScheme>
    <a:fontScheme name="Custom 49">
      <a:majorFont>
        <a:latin typeface="Tw Cen MT"/>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M78504181_Win32_SL_V11" id="{D9600F65-346D-4C25-A611-673E5C44A142}" vid="{299F2556-E258-444F-A1E6-FA759CE2285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d9fce3c8-eb76-458b-a786-a334bce5cc8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00C6AA7F392C142B23DAEC85CB776A0" ma:contentTypeVersion="13" ma:contentTypeDescription="Create a new document." ma:contentTypeScope="" ma:versionID="3ef70d5f757dccd23e5544facd529b16">
  <xsd:schema xmlns:xsd="http://www.w3.org/2001/XMLSchema" xmlns:xs="http://www.w3.org/2001/XMLSchema" xmlns:p="http://schemas.microsoft.com/office/2006/metadata/properties" xmlns:ns3="d9fce3c8-eb76-458b-a786-a334bce5cc81" xmlns:ns4="33d0e186-2da5-4bc6-b4c9-2eb1b4ae2e6e" targetNamespace="http://schemas.microsoft.com/office/2006/metadata/properties" ma:root="true" ma:fieldsID="49847e617865c27fc646de9220097c40" ns3:_="" ns4:_="">
    <xsd:import namespace="d9fce3c8-eb76-458b-a786-a334bce5cc81"/>
    <xsd:import namespace="33d0e186-2da5-4bc6-b4c9-2eb1b4ae2e6e"/>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fce3c8-eb76-458b-a786-a334bce5cc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_activity" ma:index="17"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3d0e186-2da5-4bc6-b4c9-2eb1b4ae2e6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60708A-6461-4D7F-883F-7E25D731D326}">
  <ds:schemaRefs>
    <ds:schemaRef ds:uri="http://schemas.microsoft.com/sharepoint/v3/contenttype/forms"/>
  </ds:schemaRefs>
</ds:datastoreItem>
</file>

<file path=customXml/itemProps2.xml><?xml version="1.0" encoding="utf-8"?>
<ds:datastoreItem xmlns:ds="http://schemas.openxmlformats.org/officeDocument/2006/customXml" ds:itemID="{E130005B-6102-4F3C-A26F-485DF1BF9717}">
  <ds:schemaRefs>
    <ds:schemaRef ds:uri="http://purl.org/dc/elements/1.1/"/>
    <ds:schemaRef ds:uri="http://www.w3.org/XML/1998/namespace"/>
    <ds:schemaRef ds:uri="http://schemas.openxmlformats.org/package/2006/metadata/core-properties"/>
    <ds:schemaRef ds:uri="http://schemas.microsoft.com/office/2006/metadata/properties"/>
    <ds:schemaRef ds:uri="http://schemas.microsoft.com/office/2006/documentManagement/types"/>
    <ds:schemaRef ds:uri="http://purl.org/dc/dcmitype/"/>
    <ds:schemaRef ds:uri="http://schemas.microsoft.com/office/infopath/2007/PartnerControls"/>
    <ds:schemaRef ds:uri="33d0e186-2da5-4bc6-b4c9-2eb1b4ae2e6e"/>
    <ds:schemaRef ds:uri="d9fce3c8-eb76-458b-a786-a334bce5cc81"/>
    <ds:schemaRef ds:uri="http://purl.org/dc/terms/"/>
  </ds:schemaRefs>
</ds:datastoreItem>
</file>

<file path=customXml/itemProps3.xml><?xml version="1.0" encoding="utf-8"?>
<ds:datastoreItem xmlns:ds="http://schemas.openxmlformats.org/officeDocument/2006/customXml" ds:itemID="{CCC34926-1B0E-4818-A794-8D7525E5C5E6}">
  <ds:schemaRefs>
    <ds:schemaRef ds:uri="33d0e186-2da5-4bc6-b4c9-2eb1b4ae2e6e"/>
    <ds:schemaRef ds:uri="d9fce3c8-eb76-458b-a786-a334bce5cc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{8BAA2835-7FFC-4CE9-8E75-E061C03C73E4}TFab1f0ecd-b87c-476f-be30-2c815ce1b1f82585027f_win32-74124434413c</Template>
  <TotalTime>1</TotalTime>
  <Words>905</Words>
  <Application>Microsoft Office PowerPoint</Application>
  <PresentationFormat>Widescreen</PresentationFormat>
  <Paragraphs>151</Paragraphs>
  <Slides>20</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Aptos</vt:lpstr>
      <vt:lpstr>Arial</vt:lpstr>
      <vt:lpstr>Avenir Next LT Pro</vt:lpstr>
      <vt:lpstr>Avenir Next LT Pro Light</vt:lpstr>
      <vt:lpstr>Calibri</vt:lpstr>
      <vt:lpstr>Cambria Math</vt:lpstr>
      <vt:lpstr>Tw Cen MT</vt:lpstr>
      <vt:lpstr>Custom</vt:lpstr>
      <vt:lpstr>Achieving Microsecond Scale Tail Latency Efficiently With Approximate Optimal Scheduling  Masoud Heidary</vt:lpstr>
      <vt:lpstr>What is  scheduling ?</vt:lpstr>
      <vt:lpstr>Introduction</vt:lpstr>
      <vt:lpstr>Model</vt:lpstr>
      <vt:lpstr>Modeling of overhead</vt:lpstr>
      <vt:lpstr>Source of overhead – Preemptive Scheduling (C_proc )</vt:lpstr>
      <vt:lpstr>Source of overhead – Preemptive Scheduling (C_proc )</vt:lpstr>
      <vt:lpstr>Source of overhead, sync inter thread communications (C_pre )</vt:lpstr>
      <vt:lpstr>Source of overhead, Dedicated Dispatcher (C_fin )</vt:lpstr>
      <vt:lpstr>3-step solution</vt:lpstr>
      <vt:lpstr>3-step solution, compiler enforced cooperation</vt:lpstr>
      <vt:lpstr>3-step solution, stall free workers</vt:lpstr>
      <vt:lpstr>3-step solution, work conserving dispatcher</vt:lpstr>
      <vt:lpstr>PowerPoint Presentation</vt:lpstr>
      <vt:lpstr>PowerPoint Presentation</vt:lpstr>
      <vt:lpstr>PowerPoint Presentation</vt:lpstr>
      <vt:lpstr>PowerPoint Presentation</vt:lpstr>
      <vt:lpstr>PowerPoint Presentation</vt:lpstr>
      <vt:lpstr>result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Masoud Heidary</dc:creator>
  <cp:lastModifiedBy>Heidary, Masoud</cp:lastModifiedBy>
  <cp:revision>1</cp:revision>
  <dcterms:created xsi:type="dcterms:W3CDTF">2025-11-10T20:30:49Z</dcterms:created>
  <dcterms:modified xsi:type="dcterms:W3CDTF">2025-11-12T18:32:07Z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0x010100300C6AA7F392C142B23DAEC85CB776A0</vt:lpwstr>
  </property>
</Properties>
</file>